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943" r:id="rId1"/>
  </p:sldMasterIdLst>
  <p:notesMasterIdLst>
    <p:notesMasterId r:id="rId77"/>
  </p:notesMasterIdLst>
  <p:handoutMasterIdLst>
    <p:handoutMasterId r:id="rId78"/>
  </p:handoutMasterIdLst>
  <p:sldIdLst>
    <p:sldId id="392" r:id="rId2"/>
    <p:sldId id="325" r:id="rId3"/>
    <p:sldId id="385" r:id="rId4"/>
    <p:sldId id="386" r:id="rId5"/>
    <p:sldId id="387" r:id="rId6"/>
    <p:sldId id="388" r:id="rId7"/>
    <p:sldId id="285" r:id="rId8"/>
    <p:sldId id="348" r:id="rId9"/>
    <p:sldId id="389" r:id="rId10"/>
    <p:sldId id="364" r:id="rId11"/>
    <p:sldId id="373" r:id="rId12"/>
    <p:sldId id="352" r:id="rId13"/>
    <p:sldId id="353" r:id="rId14"/>
    <p:sldId id="362" r:id="rId15"/>
    <p:sldId id="375" r:id="rId16"/>
    <p:sldId id="349" r:id="rId17"/>
    <p:sldId id="350" r:id="rId18"/>
    <p:sldId id="365" r:id="rId19"/>
    <p:sldId id="297" r:id="rId20"/>
    <p:sldId id="366" r:id="rId21"/>
    <p:sldId id="374" r:id="rId22"/>
    <p:sldId id="276" r:id="rId23"/>
    <p:sldId id="367" r:id="rId24"/>
    <p:sldId id="381" r:id="rId25"/>
    <p:sldId id="369" r:id="rId26"/>
    <p:sldId id="351" r:id="rId27"/>
    <p:sldId id="382" r:id="rId28"/>
    <p:sldId id="383" r:id="rId29"/>
    <p:sldId id="368" r:id="rId30"/>
    <p:sldId id="376" r:id="rId31"/>
    <p:sldId id="278" r:id="rId32"/>
    <p:sldId id="370" r:id="rId33"/>
    <p:sldId id="277" r:id="rId34"/>
    <p:sldId id="384" r:id="rId35"/>
    <p:sldId id="284" r:id="rId36"/>
    <p:sldId id="292" r:id="rId37"/>
    <p:sldId id="397" r:id="rId38"/>
    <p:sldId id="398" r:id="rId39"/>
    <p:sldId id="399" r:id="rId40"/>
    <p:sldId id="327" r:id="rId41"/>
    <p:sldId id="394" r:id="rId42"/>
    <p:sldId id="296" r:id="rId43"/>
    <p:sldId id="354" r:id="rId44"/>
    <p:sldId id="330" r:id="rId45"/>
    <p:sldId id="329" r:id="rId46"/>
    <p:sldId id="396" r:id="rId47"/>
    <p:sldId id="371" r:id="rId48"/>
    <p:sldId id="331" r:id="rId49"/>
    <p:sldId id="333" r:id="rId50"/>
    <p:sldId id="372" r:id="rId51"/>
    <p:sldId id="336" r:id="rId52"/>
    <p:sldId id="338" r:id="rId53"/>
    <p:sldId id="339" r:id="rId54"/>
    <p:sldId id="393" r:id="rId55"/>
    <p:sldId id="340" r:id="rId56"/>
    <p:sldId id="341" r:id="rId57"/>
    <p:sldId id="355" r:id="rId58"/>
    <p:sldId id="377" r:id="rId59"/>
    <p:sldId id="378" r:id="rId60"/>
    <p:sldId id="379" r:id="rId61"/>
    <p:sldId id="380" r:id="rId62"/>
    <p:sldId id="356" r:id="rId63"/>
    <p:sldId id="360" r:id="rId64"/>
    <p:sldId id="361" r:id="rId65"/>
    <p:sldId id="357" r:id="rId66"/>
    <p:sldId id="358" r:id="rId67"/>
    <p:sldId id="359" r:id="rId68"/>
    <p:sldId id="347" r:id="rId69"/>
    <p:sldId id="363" r:id="rId70"/>
    <p:sldId id="395" r:id="rId71"/>
    <p:sldId id="342" r:id="rId72"/>
    <p:sldId id="346" r:id="rId73"/>
    <p:sldId id="343" r:id="rId74"/>
    <p:sldId id="344" r:id="rId75"/>
    <p:sldId id="307"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4C8A"/>
    <a:srgbClr val="CBE0D4"/>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C03625-5C49-4D90-9FE6-02BE324F833D}" v="20" dt="2022-11-08T23:01:19.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80" autoAdjust="0"/>
    <p:restoredTop sz="94660"/>
  </p:normalViewPr>
  <p:slideViewPr>
    <p:cSldViewPr snapToGrid="0">
      <p:cViewPr varScale="1">
        <p:scale>
          <a:sx n="115" d="100"/>
          <a:sy n="115" d="100"/>
        </p:scale>
        <p:origin x="6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handoutMaster" Target="handoutMasters/handoutMaster1.xml"/><Relationship Id="rId81" Type="http://schemas.openxmlformats.org/officeDocument/2006/relationships/viewProps" Target="viewProps.xml"/><Relationship Id="rId86"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ra BUROVA" userId="16dec8d1408fe53f" providerId="LiveId" clId="{00C03625-5C49-4D90-9FE6-02BE324F833D}"/>
    <pc:docChg chg="undo custSel addSld delSld modSld sldOrd">
      <pc:chgData name="Dora BUROVA" userId="16dec8d1408fe53f" providerId="LiveId" clId="{00C03625-5C49-4D90-9FE6-02BE324F833D}" dt="2022-11-09T11:09:24.779" v="1605" actId="20577"/>
      <pc:docMkLst>
        <pc:docMk/>
      </pc:docMkLst>
      <pc:sldChg chg="modSp mod">
        <pc:chgData name="Dora BUROVA" userId="16dec8d1408fe53f" providerId="LiveId" clId="{00C03625-5C49-4D90-9FE6-02BE324F833D}" dt="2022-11-08T20:21:58.311" v="74"/>
        <pc:sldMkLst>
          <pc:docMk/>
          <pc:sldMk cId="3518472876" sldId="256"/>
        </pc:sldMkLst>
        <pc:spChg chg="mod">
          <ac:chgData name="Dora BUROVA" userId="16dec8d1408fe53f" providerId="LiveId" clId="{00C03625-5C49-4D90-9FE6-02BE324F833D}" dt="2022-11-08T20:20:53.647" v="71" actId="14100"/>
          <ac:spMkLst>
            <pc:docMk/>
            <pc:sldMk cId="3518472876" sldId="256"/>
            <ac:spMk id="2" creationId="{00000000-0000-0000-0000-000000000000}"/>
          </ac:spMkLst>
        </pc:spChg>
        <pc:spChg chg="mod">
          <ac:chgData name="Dora BUROVA" userId="16dec8d1408fe53f" providerId="LiveId" clId="{00C03625-5C49-4D90-9FE6-02BE324F833D}" dt="2022-11-08T20:21:58.311" v="74"/>
          <ac:spMkLst>
            <pc:docMk/>
            <pc:sldMk cId="3518472876" sldId="256"/>
            <ac:spMk id="3" creationId="{00000000-0000-0000-0000-000000000000}"/>
          </ac:spMkLst>
        </pc:spChg>
      </pc:sldChg>
      <pc:sldChg chg="modSp mod">
        <pc:chgData name="Dora BUROVA" userId="16dec8d1408fe53f" providerId="LiveId" clId="{00C03625-5C49-4D90-9FE6-02BE324F833D}" dt="2022-11-09T06:59:23.388" v="1577" actId="113"/>
        <pc:sldMkLst>
          <pc:docMk/>
          <pc:sldMk cId="2169070240" sldId="257"/>
        </pc:sldMkLst>
        <pc:spChg chg="mod">
          <ac:chgData name="Dora BUROVA" userId="16dec8d1408fe53f" providerId="LiveId" clId="{00C03625-5C49-4D90-9FE6-02BE324F833D}" dt="2022-11-08T21:02:30.754" v="845" actId="120"/>
          <ac:spMkLst>
            <pc:docMk/>
            <pc:sldMk cId="2169070240" sldId="257"/>
            <ac:spMk id="2" creationId="{00000000-0000-0000-0000-000000000000}"/>
          </ac:spMkLst>
        </pc:spChg>
        <pc:spChg chg="mod">
          <ac:chgData name="Dora BUROVA" userId="16dec8d1408fe53f" providerId="LiveId" clId="{00C03625-5C49-4D90-9FE6-02BE324F833D}" dt="2022-11-09T06:59:23.388" v="1577" actId="113"/>
          <ac:spMkLst>
            <pc:docMk/>
            <pc:sldMk cId="2169070240" sldId="257"/>
            <ac:spMk id="3" creationId="{00000000-0000-0000-0000-000000000000}"/>
          </ac:spMkLst>
        </pc:spChg>
      </pc:sldChg>
      <pc:sldChg chg="modSp mod">
        <pc:chgData name="Dora BUROVA" userId="16dec8d1408fe53f" providerId="LiveId" clId="{00C03625-5C49-4D90-9FE6-02BE324F833D}" dt="2022-11-09T07:05:20.462" v="1578" actId="113"/>
        <pc:sldMkLst>
          <pc:docMk/>
          <pc:sldMk cId="1919081314" sldId="258"/>
        </pc:sldMkLst>
        <pc:spChg chg="mod">
          <ac:chgData name="Dora BUROVA" userId="16dec8d1408fe53f" providerId="LiveId" clId="{00C03625-5C49-4D90-9FE6-02BE324F833D}" dt="2022-11-08T21:02:24.190" v="844" actId="120"/>
          <ac:spMkLst>
            <pc:docMk/>
            <pc:sldMk cId="1919081314" sldId="258"/>
            <ac:spMk id="2" creationId="{00000000-0000-0000-0000-000000000000}"/>
          </ac:spMkLst>
        </pc:spChg>
        <pc:spChg chg="mod">
          <ac:chgData name="Dora BUROVA" userId="16dec8d1408fe53f" providerId="LiveId" clId="{00C03625-5C49-4D90-9FE6-02BE324F833D}" dt="2022-11-09T07:05:20.462" v="1578" actId="113"/>
          <ac:spMkLst>
            <pc:docMk/>
            <pc:sldMk cId="1919081314" sldId="258"/>
            <ac:spMk id="3" creationId="{00000000-0000-0000-0000-000000000000}"/>
          </ac:spMkLst>
        </pc:spChg>
      </pc:sldChg>
      <pc:sldChg chg="modSp mod">
        <pc:chgData name="Dora BUROVA" userId="16dec8d1408fe53f" providerId="LiveId" clId="{00C03625-5C49-4D90-9FE6-02BE324F833D}" dt="2022-11-08T21:02:18.097" v="843" actId="790"/>
        <pc:sldMkLst>
          <pc:docMk/>
          <pc:sldMk cId="766264403" sldId="259"/>
        </pc:sldMkLst>
        <pc:spChg chg="mod">
          <ac:chgData name="Dora BUROVA" userId="16dec8d1408fe53f" providerId="LiveId" clId="{00C03625-5C49-4D90-9FE6-02BE324F833D}" dt="2022-11-08T21:02:18.097" v="843" actId="790"/>
          <ac:spMkLst>
            <pc:docMk/>
            <pc:sldMk cId="766264403" sldId="259"/>
            <ac:spMk id="2" creationId="{00000000-0000-0000-0000-000000000000}"/>
          </ac:spMkLst>
        </pc:spChg>
        <pc:spChg chg="mod">
          <ac:chgData name="Dora BUROVA" userId="16dec8d1408fe53f" providerId="LiveId" clId="{00C03625-5C49-4D90-9FE6-02BE324F833D}" dt="2022-11-08T20:53:09.561" v="730" actId="27636"/>
          <ac:spMkLst>
            <pc:docMk/>
            <pc:sldMk cId="766264403" sldId="259"/>
            <ac:spMk id="3" creationId="{00000000-0000-0000-0000-000000000000}"/>
          </ac:spMkLst>
        </pc:spChg>
      </pc:sldChg>
      <pc:sldChg chg="modSp mod">
        <pc:chgData name="Dora BUROVA" userId="16dec8d1408fe53f" providerId="LiveId" clId="{00C03625-5C49-4D90-9FE6-02BE324F833D}" dt="2022-11-09T06:58:29.590" v="1574" actId="27636"/>
        <pc:sldMkLst>
          <pc:docMk/>
          <pc:sldMk cId="1827980287" sldId="260"/>
        </pc:sldMkLst>
        <pc:spChg chg="mod">
          <ac:chgData name="Dora BUROVA" userId="16dec8d1408fe53f" providerId="LiveId" clId="{00C03625-5C49-4D90-9FE6-02BE324F833D}" dt="2022-11-08T21:02:36.871" v="846" actId="120"/>
          <ac:spMkLst>
            <pc:docMk/>
            <pc:sldMk cId="1827980287" sldId="260"/>
            <ac:spMk id="2" creationId="{00000000-0000-0000-0000-000000000000}"/>
          </ac:spMkLst>
        </pc:spChg>
        <pc:spChg chg="mod">
          <ac:chgData name="Dora BUROVA" userId="16dec8d1408fe53f" providerId="LiveId" clId="{00C03625-5C49-4D90-9FE6-02BE324F833D}" dt="2022-11-09T06:58:29.590" v="1574" actId="27636"/>
          <ac:spMkLst>
            <pc:docMk/>
            <pc:sldMk cId="1827980287" sldId="260"/>
            <ac:spMk id="3" creationId="{00000000-0000-0000-0000-000000000000}"/>
          </ac:spMkLst>
        </pc:spChg>
      </pc:sldChg>
      <pc:sldChg chg="modSp del mod">
        <pc:chgData name="Dora BUROVA" userId="16dec8d1408fe53f" providerId="LiveId" clId="{00C03625-5C49-4D90-9FE6-02BE324F833D}" dt="2022-11-08T20:32:37.004" v="312" actId="2696"/>
        <pc:sldMkLst>
          <pc:docMk/>
          <pc:sldMk cId="1200471524" sldId="261"/>
        </pc:sldMkLst>
        <pc:spChg chg="mod">
          <ac:chgData name="Dora BUROVA" userId="16dec8d1408fe53f" providerId="LiveId" clId="{00C03625-5C49-4D90-9FE6-02BE324F833D}" dt="2022-11-08T20:29:07.569" v="216" actId="255"/>
          <ac:spMkLst>
            <pc:docMk/>
            <pc:sldMk cId="1200471524" sldId="261"/>
            <ac:spMk id="2" creationId="{00000000-0000-0000-0000-000000000000}"/>
          </ac:spMkLst>
        </pc:spChg>
        <pc:spChg chg="mod">
          <ac:chgData name="Dora BUROVA" userId="16dec8d1408fe53f" providerId="LiveId" clId="{00C03625-5C49-4D90-9FE6-02BE324F833D}" dt="2022-11-08T20:31:58.730" v="307" actId="6549"/>
          <ac:spMkLst>
            <pc:docMk/>
            <pc:sldMk cId="1200471524" sldId="261"/>
            <ac:spMk id="3" creationId="{00000000-0000-0000-0000-000000000000}"/>
          </ac:spMkLst>
        </pc:spChg>
      </pc:sldChg>
      <pc:sldChg chg="modSp mod">
        <pc:chgData name="Dora BUROVA" userId="16dec8d1408fe53f" providerId="LiveId" clId="{00C03625-5C49-4D90-9FE6-02BE324F833D}" dt="2022-11-08T21:00:37.135" v="835" actId="120"/>
        <pc:sldMkLst>
          <pc:docMk/>
          <pc:sldMk cId="863632771" sldId="267"/>
        </pc:sldMkLst>
        <pc:spChg chg="mod">
          <ac:chgData name="Dora BUROVA" userId="16dec8d1408fe53f" providerId="LiveId" clId="{00C03625-5C49-4D90-9FE6-02BE324F833D}" dt="2022-11-08T21:00:37.135" v="835" actId="120"/>
          <ac:spMkLst>
            <pc:docMk/>
            <pc:sldMk cId="863632771" sldId="267"/>
            <ac:spMk id="2" creationId="{00000000-0000-0000-0000-000000000000}"/>
          </ac:spMkLst>
        </pc:spChg>
        <pc:spChg chg="mod">
          <ac:chgData name="Dora BUROVA" userId="16dec8d1408fe53f" providerId="LiveId" clId="{00C03625-5C49-4D90-9FE6-02BE324F833D}" dt="2022-11-08T20:21:58.311" v="74"/>
          <ac:spMkLst>
            <pc:docMk/>
            <pc:sldMk cId="863632771" sldId="267"/>
            <ac:spMk id="3" creationId="{00000000-0000-0000-0000-000000000000}"/>
          </ac:spMkLst>
        </pc:spChg>
      </pc:sldChg>
      <pc:sldChg chg="modSp mod">
        <pc:chgData name="Dora BUROVA" userId="16dec8d1408fe53f" providerId="LiveId" clId="{00C03625-5C49-4D90-9FE6-02BE324F833D}" dt="2022-11-08T21:02:50.891" v="847" actId="120"/>
        <pc:sldMkLst>
          <pc:docMk/>
          <pc:sldMk cId="1045540203" sldId="268"/>
        </pc:sldMkLst>
        <pc:spChg chg="mod">
          <ac:chgData name="Dora BUROVA" userId="16dec8d1408fe53f" providerId="LiveId" clId="{00C03625-5C49-4D90-9FE6-02BE324F833D}" dt="2022-11-08T21:02:50.891" v="847" actId="120"/>
          <ac:spMkLst>
            <pc:docMk/>
            <pc:sldMk cId="1045540203" sldId="268"/>
            <ac:spMk id="2" creationId="{00000000-0000-0000-0000-000000000000}"/>
          </ac:spMkLst>
        </pc:spChg>
        <pc:spChg chg="mod">
          <ac:chgData name="Dora BUROVA" userId="16dec8d1408fe53f" providerId="LiveId" clId="{00C03625-5C49-4D90-9FE6-02BE324F833D}" dt="2022-11-08T21:01:17.618" v="839" actId="6549"/>
          <ac:spMkLst>
            <pc:docMk/>
            <pc:sldMk cId="1045540203" sldId="268"/>
            <ac:spMk id="3" creationId="{00000000-0000-0000-0000-000000000000}"/>
          </ac:spMkLst>
        </pc:spChg>
      </pc:sldChg>
      <pc:sldChg chg="modSp mod">
        <pc:chgData name="Dora BUROVA" userId="16dec8d1408fe53f" providerId="LiveId" clId="{00C03625-5C49-4D90-9FE6-02BE324F833D}" dt="2022-11-08T21:04:33.279" v="858" actId="113"/>
        <pc:sldMkLst>
          <pc:docMk/>
          <pc:sldMk cId="1546874725" sldId="272"/>
        </pc:sldMkLst>
        <pc:spChg chg="mod">
          <ac:chgData name="Dora BUROVA" userId="16dec8d1408fe53f" providerId="LiveId" clId="{00C03625-5C49-4D90-9FE6-02BE324F833D}" dt="2022-11-08T21:04:09.917" v="854" actId="120"/>
          <ac:spMkLst>
            <pc:docMk/>
            <pc:sldMk cId="1546874725" sldId="272"/>
            <ac:spMk id="2" creationId="{00000000-0000-0000-0000-000000000000}"/>
          </ac:spMkLst>
        </pc:spChg>
        <pc:spChg chg="mod">
          <ac:chgData name="Dora BUROVA" userId="16dec8d1408fe53f" providerId="LiveId" clId="{00C03625-5C49-4D90-9FE6-02BE324F833D}" dt="2022-11-08T21:04:33.279" v="858" actId="113"/>
          <ac:spMkLst>
            <pc:docMk/>
            <pc:sldMk cId="1546874725" sldId="272"/>
            <ac:spMk id="3" creationId="{00000000-0000-0000-0000-000000000000}"/>
          </ac:spMkLst>
        </pc:spChg>
      </pc:sldChg>
      <pc:sldChg chg="modSp mod">
        <pc:chgData name="Dora BUROVA" userId="16dec8d1408fe53f" providerId="LiveId" clId="{00C03625-5C49-4D90-9FE6-02BE324F833D}" dt="2022-11-08T21:05:52.762" v="862" actId="113"/>
        <pc:sldMkLst>
          <pc:docMk/>
          <pc:sldMk cId="2950702999" sldId="273"/>
        </pc:sldMkLst>
        <pc:spChg chg="mod">
          <ac:chgData name="Dora BUROVA" userId="16dec8d1408fe53f" providerId="LiveId" clId="{00C03625-5C49-4D90-9FE6-02BE324F833D}" dt="2022-11-08T21:05:47.465" v="861" actId="6549"/>
          <ac:spMkLst>
            <pc:docMk/>
            <pc:sldMk cId="2950702999" sldId="273"/>
            <ac:spMk id="2" creationId="{00000000-0000-0000-0000-000000000000}"/>
          </ac:spMkLst>
        </pc:spChg>
        <pc:spChg chg="mod">
          <ac:chgData name="Dora BUROVA" userId="16dec8d1408fe53f" providerId="LiveId" clId="{00C03625-5C49-4D90-9FE6-02BE324F833D}" dt="2022-11-08T21:05:52.762" v="862" actId="113"/>
          <ac:spMkLst>
            <pc:docMk/>
            <pc:sldMk cId="2950702999" sldId="273"/>
            <ac:spMk id="3" creationId="{00000000-0000-0000-0000-000000000000}"/>
          </ac:spMkLst>
        </pc:spChg>
      </pc:sldChg>
      <pc:sldChg chg="modSp mod">
        <pc:chgData name="Dora BUROVA" userId="16dec8d1408fe53f" providerId="LiveId" clId="{00C03625-5C49-4D90-9FE6-02BE324F833D}" dt="2022-11-08T21:15:11.926" v="980" actId="120"/>
        <pc:sldMkLst>
          <pc:docMk/>
          <pc:sldMk cId="2258872537" sldId="274"/>
        </pc:sldMkLst>
        <pc:spChg chg="mod">
          <ac:chgData name="Dora BUROVA" userId="16dec8d1408fe53f" providerId="LiveId" clId="{00C03625-5C49-4D90-9FE6-02BE324F833D}" dt="2022-11-08T21:15:11.926" v="980" actId="120"/>
          <ac:spMkLst>
            <pc:docMk/>
            <pc:sldMk cId="2258872537" sldId="274"/>
            <ac:spMk id="2" creationId="{00000000-0000-0000-0000-000000000000}"/>
          </ac:spMkLst>
        </pc:spChg>
        <pc:spChg chg="mod">
          <ac:chgData name="Dora BUROVA" userId="16dec8d1408fe53f" providerId="LiveId" clId="{00C03625-5C49-4D90-9FE6-02BE324F833D}" dt="2022-11-08T20:21:58.311" v="74"/>
          <ac:spMkLst>
            <pc:docMk/>
            <pc:sldMk cId="2258872537" sldId="274"/>
            <ac:spMk id="3" creationId="{00000000-0000-0000-0000-000000000000}"/>
          </ac:spMkLst>
        </pc:spChg>
      </pc:sldChg>
      <pc:sldChg chg="modSp mod">
        <pc:chgData name="Dora BUROVA" userId="16dec8d1408fe53f" providerId="LiveId" clId="{00C03625-5C49-4D90-9FE6-02BE324F833D}" dt="2022-11-08T21:16:30.924" v="1001" actId="6549"/>
        <pc:sldMkLst>
          <pc:docMk/>
          <pc:sldMk cId="3311774479" sldId="275"/>
        </pc:sldMkLst>
        <pc:spChg chg="mod">
          <ac:chgData name="Dora BUROVA" userId="16dec8d1408fe53f" providerId="LiveId" clId="{00C03625-5C49-4D90-9FE6-02BE324F833D}" dt="2022-11-08T21:15:38.598" v="982" actId="120"/>
          <ac:spMkLst>
            <pc:docMk/>
            <pc:sldMk cId="3311774479" sldId="275"/>
            <ac:spMk id="2" creationId="{00000000-0000-0000-0000-000000000000}"/>
          </ac:spMkLst>
        </pc:spChg>
        <pc:spChg chg="mod">
          <ac:chgData name="Dora BUROVA" userId="16dec8d1408fe53f" providerId="LiveId" clId="{00C03625-5C49-4D90-9FE6-02BE324F833D}" dt="2022-11-08T21:16:30.924" v="1001" actId="6549"/>
          <ac:spMkLst>
            <pc:docMk/>
            <pc:sldMk cId="3311774479" sldId="275"/>
            <ac:spMk id="3" creationId="{00000000-0000-0000-0000-000000000000}"/>
          </ac:spMkLst>
        </pc:spChg>
      </pc:sldChg>
      <pc:sldChg chg="modSp mod">
        <pc:chgData name="Dora BUROVA" userId="16dec8d1408fe53f" providerId="LiveId" clId="{00C03625-5C49-4D90-9FE6-02BE324F833D}" dt="2022-11-08T21:10:12.492" v="894" actId="790"/>
        <pc:sldMkLst>
          <pc:docMk/>
          <pc:sldMk cId="1367081066" sldId="276"/>
        </pc:sldMkLst>
        <pc:spChg chg="mod">
          <ac:chgData name="Dora BUROVA" userId="16dec8d1408fe53f" providerId="LiveId" clId="{00C03625-5C49-4D90-9FE6-02BE324F833D}" dt="2022-11-08T21:06:42.785" v="865" actId="255"/>
          <ac:spMkLst>
            <pc:docMk/>
            <pc:sldMk cId="1367081066" sldId="276"/>
            <ac:spMk id="2" creationId="{00000000-0000-0000-0000-000000000000}"/>
          </ac:spMkLst>
        </pc:spChg>
        <pc:spChg chg="mod">
          <ac:chgData name="Dora BUROVA" userId="16dec8d1408fe53f" providerId="LiveId" clId="{00C03625-5C49-4D90-9FE6-02BE324F833D}" dt="2022-11-08T21:10:12.492" v="894" actId="790"/>
          <ac:spMkLst>
            <pc:docMk/>
            <pc:sldMk cId="1367081066" sldId="276"/>
            <ac:spMk id="3" creationId="{00000000-0000-0000-0000-000000000000}"/>
          </ac:spMkLst>
        </pc:spChg>
      </pc:sldChg>
      <pc:sldChg chg="modSp mod">
        <pc:chgData name="Dora BUROVA" userId="16dec8d1408fe53f" providerId="LiveId" clId="{00C03625-5C49-4D90-9FE6-02BE324F833D}" dt="2022-11-08T21:10:44.943" v="898" actId="120"/>
        <pc:sldMkLst>
          <pc:docMk/>
          <pc:sldMk cId="620670451" sldId="277"/>
        </pc:sldMkLst>
        <pc:spChg chg="mod">
          <ac:chgData name="Dora BUROVA" userId="16dec8d1408fe53f" providerId="LiveId" clId="{00C03625-5C49-4D90-9FE6-02BE324F833D}" dt="2022-11-08T21:10:44.943" v="898" actId="120"/>
          <ac:spMkLst>
            <pc:docMk/>
            <pc:sldMk cId="620670451" sldId="277"/>
            <ac:spMk id="2" creationId="{00000000-0000-0000-0000-000000000000}"/>
          </ac:spMkLst>
        </pc:spChg>
        <pc:spChg chg="mod">
          <ac:chgData name="Dora BUROVA" userId="16dec8d1408fe53f" providerId="LiveId" clId="{00C03625-5C49-4D90-9FE6-02BE324F833D}" dt="2022-11-08T20:21:58.311" v="74"/>
          <ac:spMkLst>
            <pc:docMk/>
            <pc:sldMk cId="620670451" sldId="277"/>
            <ac:spMk id="3" creationId="{00000000-0000-0000-0000-000000000000}"/>
          </ac:spMkLst>
        </pc:spChg>
      </pc:sldChg>
      <pc:sldChg chg="modSp mod">
        <pc:chgData name="Dora BUROVA" userId="16dec8d1408fe53f" providerId="LiveId" clId="{00C03625-5C49-4D90-9FE6-02BE324F833D}" dt="2022-11-08T21:14:30.509" v="978" actId="20577"/>
        <pc:sldMkLst>
          <pc:docMk/>
          <pc:sldMk cId="1502643644" sldId="278"/>
        </pc:sldMkLst>
        <pc:spChg chg="mod">
          <ac:chgData name="Dora BUROVA" userId="16dec8d1408fe53f" providerId="LiveId" clId="{00C03625-5C49-4D90-9FE6-02BE324F833D}" dt="2022-11-08T21:11:35.307" v="901" actId="255"/>
          <ac:spMkLst>
            <pc:docMk/>
            <pc:sldMk cId="1502643644" sldId="278"/>
            <ac:spMk id="2" creationId="{00000000-0000-0000-0000-000000000000}"/>
          </ac:spMkLst>
        </pc:spChg>
        <pc:spChg chg="mod">
          <ac:chgData name="Dora BUROVA" userId="16dec8d1408fe53f" providerId="LiveId" clId="{00C03625-5C49-4D90-9FE6-02BE324F833D}" dt="2022-11-08T21:14:30.509" v="978" actId="20577"/>
          <ac:spMkLst>
            <pc:docMk/>
            <pc:sldMk cId="1502643644" sldId="278"/>
            <ac:spMk id="3" creationId="{00000000-0000-0000-0000-000000000000}"/>
          </ac:spMkLst>
        </pc:spChg>
      </pc:sldChg>
      <pc:sldChg chg="modSp mod">
        <pc:chgData name="Dora BUROVA" userId="16dec8d1408fe53f" providerId="LiveId" clId="{00C03625-5C49-4D90-9FE6-02BE324F833D}" dt="2022-11-08T21:17:21.699" v="1006" actId="27636"/>
        <pc:sldMkLst>
          <pc:docMk/>
          <pc:sldMk cId="4003008521" sldId="279"/>
        </pc:sldMkLst>
        <pc:spChg chg="mod">
          <ac:chgData name="Dora BUROVA" userId="16dec8d1408fe53f" providerId="LiveId" clId="{00C03625-5C49-4D90-9FE6-02BE324F833D}" dt="2022-11-08T21:17:14.569" v="1004" actId="1076"/>
          <ac:spMkLst>
            <pc:docMk/>
            <pc:sldMk cId="4003008521" sldId="279"/>
            <ac:spMk id="2" creationId="{00000000-0000-0000-0000-000000000000}"/>
          </ac:spMkLst>
        </pc:spChg>
        <pc:spChg chg="mod">
          <ac:chgData name="Dora BUROVA" userId="16dec8d1408fe53f" providerId="LiveId" clId="{00C03625-5C49-4D90-9FE6-02BE324F833D}" dt="2022-11-08T21:17:21.699" v="1006" actId="27636"/>
          <ac:spMkLst>
            <pc:docMk/>
            <pc:sldMk cId="4003008521" sldId="279"/>
            <ac:spMk id="3" creationId="{00000000-0000-0000-0000-000000000000}"/>
          </ac:spMkLst>
        </pc:spChg>
      </pc:sldChg>
      <pc:sldChg chg="modSp mod">
        <pc:chgData name="Dora BUROVA" userId="16dec8d1408fe53f" providerId="LiveId" clId="{00C03625-5C49-4D90-9FE6-02BE324F833D}" dt="2022-11-08T21:28:22.905" v="1009" actId="6549"/>
        <pc:sldMkLst>
          <pc:docMk/>
          <pc:sldMk cId="2635234323" sldId="280"/>
        </pc:sldMkLst>
        <pc:spChg chg="mod">
          <ac:chgData name="Dora BUROVA" userId="16dec8d1408fe53f" providerId="LiveId" clId="{00C03625-5C49-4D90-9FE6-02BE324F833D}" dt="2022-11-08T21:27:55.894" v="1008" actId="120"/>
          <ac:spMkLst>
            <pc:docMk/>
            <pc:sldMk cId="2635234323" sldId="280"/>
            <ac:spMk id="2" creationId="{00000000-0000-0000-0000-000000000000}"/>
          </ac:spMkLst>
        </pc:spChg>
        <pc:spChg chg="mod">
          <ac:chgData name="Dora BUROVA" userId="16dec8d1408fe53f" providerId="LiveId" clId="{00C03625-5C49-4D90-9FE6-02BE324F833D}" dt="2022-11-08T21:28:22.905" v="1009" actId="6549"/>
          <ac:spMkLst>
            <pc:docMk/>
            <pc:sldMk cId="2635234323" sldId="280"/>
            <ac:spMk id="3" creationId="{00000000-0000-0000-0000-000000000000}"/>
          </ac:spMkLst>
        </pc:spChg>
      </pc:sldChg>
      <pc:sldChg chg="modSp mod">
        <pc:chgData name="Dora BUROVA" userId="16dec8d1408fe53f" providerId="LiveId" clId="{00C03625-5C49-4D90-9FE6-02BE324F833D}" dt="2022-11-08T21:29:25.638" v="1019" actId="120"/>
        <pc:sldMkLst>
          <pc:docMk/>
          <pc:sldMk cId="4065111997" sldId="281"/>
        </pc:sldMkLst>
        <pc:spChg chg="mod">
          <ac:chgData name="Dora BUROVA" userId="16dec8d1408fe53f" providerId="LiveId" clId="{00C03625-5C49-4D90-9FE6-02BE324F833D}" dt="2022-11-08T21:29:25.638" v="1019" actId="120"/>
          <ac:spMkLst>
            <pc:docMk/>
            <pc:sldMk cId="4065111997" sldId="281"/>
            <ac:spMk id="2" creationId="{00000000-0000-0000-0000-000000000000}"/>
          </ac:spMkLst>
        </pc:spChg>
        <pc:spChg chg="mod">
          <ac:chgData name="Dora BUROVA" userId="16dec8d1408fe53f" providerId="LiveId" clId="{00C03625-5C49-4D90-9FE6-02BE324F833D}" dt="2022-11-08T21:29:04.076" v="1016" actId="5793"/>
          <ac:spMkLst>
            <pc:docMk/>
            <pc:sldMk cId="4065111997" sldId="281"/>
            <ac:spMk id="3" creationId="{00000000-0000-0000-0000-000000000000}"/>
          </ac:spMkLst>
        </pc:spChg>
      </pc:sldChg>
      <pc:sldChg chg="modSp mod">
        <pc:chgData name="Dora BUROVA" userId="16dec8d1408fe53f" providerId="LiveId" clId="{00C03625-5C49-4D90-9FE6-02BE324F833D}" dt="2022-11-08T21:30:06.712" v="1025" actId="20577"/>
        <pc:sldMkLst>
          <pc:docMk/>
          <pc:sldMk cId="820771101" sldId="282"/>
        </pc:sldMkLst>
        <pc:spChg chg="mod">
          <ac:chgData name="Dora BUROVA" userId="16dec8d1408fe53f" providerId="LiveId" clId="{00C03625-5C49-4D90-9FE6-02BE324F833D}" dt="2022-11-08T21:29:42.650" v="1021" actId="120"/>
          <ac:spMkLst>
            <pc:docMk/>
            <pc:sldMk cId="820771101" sldId="282"/>
            <ac:spMk id="2" creationId="{00000000-0000-0000-0000-000000000000}"/>
          </ac:spMkLst>
        </pc:spChg>
        <pc:spChg chg="mod">
          <ac:chgData name="Dora BUROVA" userId="16dec8d1408fe53f" providerId="LiveId" clId="{00C03625-5C49-4D90-9FE6-02BE324F833D}" dt="2022-11-08T21:30:06.712" v="1025" actId="20577"/>
          <ac:spMkLst>
            <pc:docMk/>
            <pc:sldMk cId="820771101" sldId="282"/>
            <ac:spMk id="3" creationId="{00000000-0000-0000-0000-000000000000}"/>
          </ac:spMkLst>
        </pc:spChg>
      </pc:sldChg>
      <pc:sldChg chg="modSp mod">
        <pc:chgData name="Dora BUROVA" userId="16dec8d1408fe53f" providerId="LiveId" clId="{00C03625-5C49-4D90-9FE6-02BE324F833D}" dt="2022-11-08T21:31:05.103" v="1032" actId="27636"/>
        <pc:sldMkLst>
          <pc:docMk/>
          <pc:sldMk cId="1915571228" sldId="283"/>
        </pc:sldMkLst>
        <pc:spChg chg="mod">
          <ac:chgData name="Dora BUROVA" userId="16dec8d1408fe53f" providerId="LiveId" clId="{00C03625-5C49-4D90-9FE6-02BE324F833D}" dt="2022-11-08T21:30:53.539" v="1028" actId="14100"/>
          <ac:spMkLst>
            <pc:docMk/>
            <pc:sldMk cId="1915571228" sldId="283"/>
            <ac:spMk id="2" creationId="{00000000-0000-0000-0000-000000000000}"/>
          </ac:spMkLst>
        </pc:spChg>
        <pc:spChg chg="mod">
          <ac:chgData name="Dora BUROVA" userId="16dec8d1408fe53f" providerId="LiveId" clId="{00C03625-5C49-4D90-9FE6-02BE324F833D}" dt="2022-11-08T21:31:05.103" v="1032" actId="27636"/>
          <ac:spMkLst>
            <pc:docMk/>
            <pc:sldMk cId="1915571228" sldId="283"/>
            <ac:spMk id="3" creationId="{00000000-0000-0000-0000-000000000000}"/>
          </ac:spMkLst>
        </pc:spChg>
      </pc:sldChg>
      <pc:sldChg chg="modSp mod">
        <pc:chgData name="Dora BUROVA" userId="16dec8d1408fe53f" providerId="LiveId" clId="{00C03625-5C49-4D90-9FE6-02BE324F833D}" dt="2022-11-08T21:34:02.842" v="1053" actId="120"/>
        <pc:sldMkLst>
          <pc:docMk/>
          <pc:sldMk cId="3170757033" sldId="284"/>
        </pc:sldMkLst>
        <pc:spChg chg="mod">
          <ac:chgData name="Dora BUROVA" userId="16dec8d1408fe53f" providerId="LiveId" clId="{00C03625-5C49-4D90-9FE6-02BE324F833D}" dt="2022-11-08T21:34:02.842" v="1053" actId="120"/>
          <ac:spMkLst>
            <pc:docMk/>
            <pc:sldMk cId="3170757033" sldId="284"/>
            <ac:spMk id="2" creationId="{00000000-0000-0000-0000-000000000000}"/>
          </ac:spMkLst>
        </pc:spChg>
        <pc:spChg chg="mod">
          <ac:chgData name="Dora BUROVA" userId="16dec8d1408fe53f" providerId="LiveId" clId="{00C03625-5C49-4D90-9FE6-02BE324F833D}" dt="2022-11-07T22:01:12.888" v="17" actId="6549"/>
          <ac:spMkLst>
            <pc:docMk/>
            <pc:sldMk cId="3170757033" sldId="284"/>
            <ac:spMk id="3" creationId="{00000000-0000-0000-0000-000000000000}"/>
          </ac:spMkLst>
        </pc:spChg>
      </pc:sldChg>
      <pc:sldChg chg="modSp mod">
        <pc:chgData name="Dora BUROVA" userId="16dec8d1408fe53f" providerId="LiveId" clId="{00C03625-5C49-4D90-9FE6-02BE324F833D}" dt="2022-11-08T21:01:52.805" v="840" actId="120"/>
        <pc:sldMkLst>
          <pc:docMk/>
          <pc:sldMk cId="4158225906" sldId="285"/>
        </pc:sldMkLst>
        <pc:spChg chg="mod">
          <ac:chgData name="Dora BUROVA" userId="16dec8d1408fe53f" providerId="LiveId" clId="{00C03625-5C49-4D90-9FE6-02BE324F833D}" dt="2022-11-08T21:01:52.805" v="840" actId="120"/>
          <ac:spMkLst>
            <pc:docMk/>
            <pc:sldMk cId="4158225906" sldId="285"/>
            <ac:spMk id="2" creationId="{00000000-0000-0000-0000-000000000000}"/>
          </ac:spMkLst>
        </pc:spChg>
        <pc:spChg chg="mod">
          <ac:chgData name="Dora BUROVA" userId="16dec8d1408fe53f" providerId="LiveId" clId="{00C03625-5C49-4D90-9FE6-02BE324F833D}" dt="2022-11-08T21:00:13.975" v="833" actId="790"/>
          <ac:spMkLst>
            <pc:docMk/>
            <pc:sldMk cId="4158225906" sldId="285"/>
            <ac:spMk id="3" creationId="{00000000-0000-0000-0000-000000000000}"/>
          </ac:spMkLst>
        </pc:spChg>
      </pc:sldChg>
      <pc:sldChg chg="modSp mod">
        <pc:chgData name="Dora BUROVA" userId="16dec8d1408fe53f" providerId="LiveId" clId="{00C03625-5C49-4D90-9FE6-02BE324F833D}" dt="2022-11-08T21:31:37.351" v="1036" actId="27636"/>
        <pc:sldMkLst>
          <pc:docMk/>
          <pc:sldMk cId="1406054058" sldId="286"/>
        </pc:sldMkLst>
        <pc:spChg chg="mod">
          <ac:chgData name="Dora BUROVA" userId="16dec8d1408fe53f" providerId="LiveId" clId="{00C03625-5C49-4D90-9FE6-02BE324F833D}" dt="2022-11-08T21:31:31.422" v="1034" actId="120"/>
          <ac:spMkLst>
            <pc:docMk/>
            <pc:sldMk cId="1406054058" sldId="286"/>
            <ac:spMk id="2" creationId="{00000000-0000-0000-0000-000000000000}"/>
          </ac:spMkLst>
        </pc:spChg>
        <pc:spChg chg="mod">
          <ac:chgData name="Dora BUROVA" userId="16dec8d1408fe53f" providerId="LiveId" clId="{00C03625-5C49-4D90-9FE6-02BE324F833D}" dt="2022-11-08T21:31:37.351" v="1036" actId="27636"/>
          <ac:spMkLst>
            <pc:docMk/>
            <pc:sldMk cId="1406054058" sldId="286"/>
            <ac:spMk id="3" creationId="{00000000-0000-0000-0000-000000000000}"/>
          </ac:spMkLst>
        </pc:spChg>
      </pc:sldChg>
      <pc:sldChg chg="modSp mod">
        <pc:chgData name="Dora BUROVA" userId="16dec8d1408fe53f" providerId="LiveId" clId="{00C03625-5C49-4D90-9FE6-02BE324F833D}" dt="2022-11-08T21:32:26.987" v="1043" actId="20577"/>
        <pc:sldMkLst>
          <pc:docMk/>
          <pc:sldMk cId="3245582309" sldId="287"/>
        </pc:sldMkLst>
        <pc:spChg chg="mod">
          <ac:chgData name="Dora BUROVA" userId="16dec8d1408fe53f" providerId="LiveId" clId="{00C03625-5C49-4D90-9FE6-02BE324F833D}" dt="2022-11-08T21:31:53.035" v="1038" actId="120"/>
          <ac:spMkLst>
            <pc:docMk/>
            <pc:sldMk cId="3245582309" sldId="287"/>
            <ac:spMk id="2" creationId="{00000000-0000-0000-0000-000000000000}"/>
          </ac:spMkLst>
        </pc:spChg>
        <pc:spChg chg="mod">
          <ac:chgData name="Dora BUROVA" userId="16dec8d1408fe53f" providerId="LiveId" clId="{00C03625-5C49-4D90-9FE6-02BE324F833D}" dt="2022-11-08T21:32:26.987" v="1043" actId="20577"/>
          <ac:spMkLst>
            <pc:docMk/>
            <pc:sldMk cId="3245582309" sldId="287"/>
            <ac:spMk id="3" creationId="{00000000-0000-0000-0000-000000000000}"/>
          </ac:spMkLst>
        </pc:spChg>
      </pc:sldChg>
      <pc:sldChg chg="modSp mod">
        <pc:chgData name="Dora BUROVA" userId="16dec8d1408fe53f" providerId="LiveId" clId="{00C03625-5C49-4D90-9FE6-02BE324F833D}" dt="2022-11-08T21:33:22.651" v="1045" actId="120"/>
        <pc:sldMkLst>
          <pc:docMk/>
          <pc:sldMk cId="2315819529" sldId="288"/>
        </pc:sldMkLst>
        <pc:spChg chg="mod">
          <ac:chgData name="Dora BUROVA" userId="16dec8d1408fe53f" providerId="LiveId" clId="{00C03625-5C49-4D90-9FE6-02BE324F833D}" dt="2022-11-08T21:33:22.651" v="1045" actId="120"/>
          <ac:spMkLst>
            <pc:docMk/>
            <pc:sldMk cId="2315819529" sldId="288"/>
            <ac:spMk id="2" creationId="{00000000-0000-0000-0000-000000000000}"/>
          </ac:spMkLst>
        </pc:spChg>
        <pc:spChg chg="mod">
          <ac:chgData name="Dora BUROVA" userId="16dec8d1408fe53f" providerId="LiveId" clId="{00C03625-5C49-4D90-9FE6-02BE324F833D}" dt="2022-11-08T20:21:58.311" v="74"/>
          <ac:spMkLst>
            <pc:docMk/>
            <pc:sldMk cId="2315819529" sldId="288"/>
            <ac:spMk id="3" creationId="{00000000-0000-0000-0000-000000000000}"/>
          </ac:spMkLst>
        </pc:spChg>
      </pc:sldChg>
      <pc:sldChg chg="modSp mod">
        <pc:chgData name="Dora BUROVA" userId="16dec8d1408fe53f" providerId="LiveId" clId="{00C03625-5C49-4D90-9FE6-02BE324F833D}" dt="2022-11-08T21:33:29.419" v="1047" actId="120"/>
        <pc:sldMkLst>
          <pc:docMk/>
          <pc:sldMk cId="1692433193" sldId="289"/>
        </pc:sldMkLst>
        <pc:spChg chg="mod">
          <ac:chgData name="Dora BUROVA" userId="16dec8d1408fe53f" providerId="LiveId" clId="{00C03625-5C49-4D90-9FE6-02BE324F833D}" dt="2022-11-08T21:33:29.419" v="1047" actId="120"/>
          <ac:spMkLst>
            <pc:docMk/>
            <pc:sldMk cId="1692433193" sldId="289"/>
            <ac:spMk id="2" creationId="{00000000-0000-0000-0000-000000000000}"/>
          </ac:spMkLst>
        </pc:spChg>
        <pc:spChg chg="mod">
          <ac:chgData name="Dora BUROVA" userId="16dec8d1408fe53f" providerId="LiveId" clId="{00C03625-5C49-4D90-9FE6-02BE324F833D}" dt="2022-11-08T20:21:58.311" v="74"/>
          <ac:spMkLst>
            <pc:docMk/>
            <pc:sldMk cId="1692433193" sldId="289"/>
            <ac:spMk id="3" creationId="{00000000-0000-0000-0000-000000000000}"/>
          </ac:spMkLst>
        </pc:spChg>
      </pc:sldChg>
      <pc:sldChg chg="modSp mod">
        <pc:chgData name="Dora BUROVA" userId="16dec8d1408fe53f" providerId="LiveId" clId="{00C03625-5C49-4D90-9FE6-02BE324F833D}" dt="2022-11-08T21:33:37.086" v="1049" actId="120"/>
        <pc:sldMkLst>
          <pc:docMk/>
          <pc:sldMk cId="4139894943" sldId="290"/>
        </pc:sldMkLst>
        <pc:spChg chg="mod">
          <ac:chgData name="Dora BUROVA" userId="16dec8d1408fe53f" providerId="LiveId" clId="{00C03625-5C49-4D90-9FE6-02BE324F833D}" dt="2022-11-08T21:33:37.086" v="1049" actId="120"/>
          <ac:spMkLst>
            <pc:docMk/>
            <pc:sldMk cId="4139894943" sldId="290"/>
            <ac:spMk id="2" creationId="{00000000-0000-0000-0000-000000000000}"/>
          </ac:spMkLst>
        </pc:spChg>
        <pc:spChg chg="mod">
          <ac:chgData name="Dora BUROVA" userId="16dec8d1408fe53f" providerId="LiveId" clId="{00C03625-5C49-4D90-9FE6-02BE324F833D}" dt="2022-11-08T20:21:58.311" v="74"/>
          <ac:spMkLst>
            <pc:docMk/>
            <pc:sldMk cId="4139894943" sldId="290"/>
            <ac:spMk id="3" creationId="{00000000-0000-0000-0000-000000000000}"/>
          </ac:spMkLst>
        </pc:spChg>
      </pc:sldChg>
      <pc:sldChg chg="modSp">
        <pc:chgData name="Dora BUROVA" userId="16dec8d1408fe53f" providerId="LiveId" clId="{00C03625-5C49-4D90-9FE6-02BE324F833D}" dt="2022-11-08T20:21:58.311" v="74"/>
        <pc:sldMkLst>
          <pc:docMk/>
          <pc:sldMk cId="71330991" sldId="291"/>
        </pc:sldMkLst>
        <pc:spChg chg="mod">
          <ac:chgData name="Dora BUROVA" userId="16dec8d1408fe53f" providerId="LiveId" clId="{00C03625-5C49-4D90-9FE6-02BE324F833D}" dt="2022-11-08T20:21:58.311" v="74"/>
          <ac:spMkLst>
            <pc:docMk/>
            <pc:sldMk cId="71330991" sldId="291"/>
            <ac:spMk id="2" creationId="{00000000-0000-0000-0000-000000000000}"/>
          </ac:spMkLst>
        </pc:spChg>
      </pc:sldChg>
      <pc:sldChg chg="modSp">
        <pc:chgData name="Dora BUROVA" userId="16dec8d1408fe53f" providerId="LiveId" clId="{00C03625-5C49-4D90-9FE6-02BE324F833D}" dt="2022-11-08T20:21:58.311" v="74"/>
        <pc:sldMkLst>
          <pc:docMk/>
          <pc:sldMk cId="3090337386" sldId="292"/>
        </pc:sldMkLst>
        <pc:spChg chg="mod">
          <ac:chgData name="Dora BUROVA" userId="16dec8d1408fe53f" providerId="LiveId" clId="{00C03625-5C49-4D90-9FE6-02BE324F833D}" dt="2022-11-08T20:21:58.311" v="74"/>
          <ac:spMkLst>
            <pc:docMk/>
            <pc:sldMk cId="3090337386" sldId="292"/>
            <ac:spMk id="2" creationId="{00000000-0000-0000-0000-000000000000}"/>
          </ac:spMkLst>
        </pc:spChg>
      </pc:sldChg>
      <pc:sldChg chg="modSp">
        <pc:chgData name="Dora BUROVA" userId="16dec8d1408fe53f" providerId="LiveId" clId="{00C03625-5C49-4D90-9FE6-02BE324F833D}" dt="2022-11-08T20:21:58.311" v="74"/>
        <pc:sldMkLst>
          <pc:docMk/>
          <pc:sldMk cId="1867149979" sldId="293"/>
        </pc:sldMkLst>
        <pc:spChg chg="mod">
          <ac:chgData name="Dora BUROVA" userId="16dec8d1408fe53f" providerId="LiveId" clId="{00C03625-5C49-4D90-9FE6-02BE324F833D}" dt="2022-11-08T20:21:58.311" v="74"/>
          <ac:spMkLst>
            <pc:docMk/>
            <pc:sldMk cId="1867149979" sldId="293"/>
            <ac:spMk id="2" creationId="{00000000-0000-0000-0000-000000000000}"/>
          </ac:spMkLst>
        </pc:spChg>
      </pc:sldChg>
      <pc:sldChg chg="modSp">
        <pc:chgData name="Dora BUROVA" userId="16dec8d1408fe53f" providerId="LiveId" clId="{00C03625-5C49-4D90-9FE6-02BE324F833D}" dt="2022-11-08T20:21:58.311" v="74"/>
        <pc:sldMkLst>
          <pc:docMk/>
          <pc:sldMk cId="572591771" sldId="294"/>
        </pc:sldMkLst>
        <pc:spChg chg="mod">
          <ac:chgData name="Dora BUROVA" userId="16dec8d1408fe53f" providerId="LiveId" clId="{00C03625-5C49-4D90-9FE6-02BE324F833D}" dt="2022-11-08T20:21:58.311" v="74"/>
          <ac:spMkLst>
            <pc:docMk/>
            <pc:sldMk cId="572591771" sldId="294"/>
            <ac:spMk id="2" creationId="{00000000-0000-0000-0000-000000000000}"/>
          </ac:spMkLst>
        </pc:spChg>
      </pc:sldChg>
      <pc:sldChg chg="modSp mod">
        <pc:chgData name="Dora BUROVA" userId="16dec8d1408fe53f" providerId="LiveId" clId="{00C03625-5C49-4D90-9FE6-02BE324F833D}" dt="2022-11-08T21:36:51.034" v="1057" actId="113"/>
        <pc:sldMkLst>
          <pc:docMk/>
          <pc:sldMk cId="2383484324" sldId="295"/>
        </pc:sldMkLst>
        <pc:spChg chg="mod">
          <ac:chgData name="Dora BUROVA" userId="16dec8d1408fe53f" providerId="LiveId" clId="{00C03625-5C49-4D90-9FE6-02BE324F833D}" dt="2022-11-08T20:21:58.311" v="74"/>
          <ac:spMkLst>
            <pc:docMk/>
            <pc:sldMk cId="2383484324" sldId="295"/>
            <ac:spMk id="2" creationId="{00000000-0000-0000-0000-000000000000}"/>
          </ac:spMkLst>
        </pc:spChg>
        <pc:spChg chg="mod">
          <ac:chgData name="Dora BUROVA" userId="16dec8d1408fe53f" providerId="LiveId" clId="{00C03625-5C49-4D90-9FE6-02BE324F833D}" dt="2022-11-08T21:36:51.034" v="1057" actId="113"/>
          <ac:spMkLst>
            <pc:docMk/>
            <pc:sldMk cId="2383484324" sldId="295"/>
            <ac:spMk id="3" creationId="{00000000-0000-0000-0000-000000000000}"/>
          </ac:spMkLst>
        </pc:spChg>
      </pc:sldChg>
      <pc:sldChg chg="modSp">
        <pc:chgData name="Dora BUROVA" userId="16dec8d1408fe53f" providerId="LiveId" clId="{00C03625-5C49-4D90-9FE6-02BE324F833D}" dt="2022-11-08T20:21:58.311" v="74"/>
        <pc:sldMkLst>
          <pc:docMk/>
          <pc:sldMk cId="607363023" sldId="296"/>
        </pc:sldMkLst>
        <pc:spChg chg="mod">
          <ac:chgData name="Dora BUROVA" userId="16dec8d1408fe53f" providerId="LiveId" clId="{00C03625-5C49-4D90-9FE6-02BE324F833D}" dt="2022-11-08T20:21:58.311" v="74"/>
          <ac:spMkLst>
            <pc:docMk/>
            <pc:sldMk cId="607363023" sldId="296"/>
            <ac:spMk id="2" creationId="{00000000-0000-0000-0000-000000000000}"/>
          </ac:spMkLst>
        </pc:spChg>
      </pc:sldChg>
      <pc:sldChg chg="modSp mod">
        <pc:chgData name="Dora BUROVA" userId="16dec8d1408fe53f" providerId="LiveId" clId="{00C03625-5C49-4D90-9FE6-02BE324F833D}" dt="2022-11-08T21:38:07.761" v="1058" actId="5793"/>
        <pc:sldMkLst>
          <pc:docMk/>
          <pc:sldMk cId="607404983" sldId="297"/>
        </pc:sldMkLst>
        <pc:spChg chg="mod">
          <ac:chgData name="Dora BUROVA" userId="16dec8d1408fe53f" providerId="LiveId" clId="{00C03625-5C49-4D90-9FE6-02BE324F833D}" dt="2022-11-08T20:21:58.311" v="74"/>
          <ac:spMkLst>
            <pc:docMk/>
            <pc:sldMk cId="607404983" sldId="297"/>
            <ac:spMk id="2" creationId="{00000000-0000-0000-0000-000000000000}"/>
          </ac:spMkLst>
        </pc:spChg>
        <pc:spChg chg="mod">
          <ac:chgData name="Dora BUROVA" userId="16dec8d1408fe53f" providerId="LiveId" clId="{00C03625-5C49-4D90-9FE6-02BE324F833D}" dt="2022-11-08T21:38:07.761" v="1058" actId="5793"/>
          <ac:spMkLst>
            <pc:docMk/>
            <pc:sldMk cId="607404983" sldId="297"/>
            <ac:spMk id="3" creationId="{00000000-0000-0000-0000-000000000000}"/>
          </ac:spMkLst>
        </pc:spChg>
      </pc:sldChg>
      <pc:sldChg chg="modSp mod">
        <pc:chgData name="Dora BUROVA" userId="16dec8d1408fe53f" providerId="LiveId" clId="{00C03625-5C49-4D90-9FE6-02BE324F833D}" dt="2022-11-08T21:38:33.227" v="1059" actId="5793"/>
        <pc:sldMkLst>
          <pc:docMk/>
          <pc:sldMk cId="2660096318" sldId="298"/>
        </pc:sldMkLst>
        <pc:spChg chg="mod">
          <ac:chgData name="Dora BUROVA" userId="16dec8d1408fe53f" providerId="LiveId" clId="{00C03625-5C49-4D90-9FE6-02BE324F833D}" dt="2022-11-08T20:21:58.311" v="74"/>
          <ac:spMkLst>
            <pc:docMk/>
            <pc:sldMk cId="2660096318" sldId="298"/>
            <ac:spMk id="2" creationId="{00000000-0000-0000-0000-000000000000}"/>
          </ac:spMkLst>
        </pc:spChg>
        <pc:spChg chg="mod">
          <ac:chgData name="Dora BUROVA" userId="16dec8d1408fe53f" providerId="LiveId" clId="{00C03625-5C49-4D90-9FE6-02BE324F833D}" dt="2022-11-08T21:38:33.227" v="1059" actId="5793"/>
          <ac:spMkLst>
            <pc:docMk/>
            <pc:sldMk cId="2660096318" sldId="298"/>
            <ac:spMk id="3" creationId="{00000000-0000-0000-0000-000000000000}"/>
          </ac:spMkLst>
        </pc:spChg>
      </pc:sldChg>
      <pc:sldChg chg="modSp mod">
        <pc:chgData name="Dora BUROVA" userId="16dec8d1408fe53f" providerId="LiveId" clId="{00C03625-5C49-4D90-9FE6-02BE324F833D}" dt="2022-11-08T21:40:36.532" v="1086" actId="6549"/>
        <pc:sldMkLst>
          <pc:docMk/>
          <pc:sldMk cId="1408324110" sldId="299"/>
        </pc:sldMkLst>
        <pc:spChg chg="mod">
          <ac:chgData name="Dora BUROVA" userId="16dec8d1408fe53f" providerId="LiveId" clId="{00C03625-5C49-4D90-9FE6-02BE324F833D}" dt="2022-11-08T20:21:58.311" v="74"/>
          <ac:spMkLst>
            <pc:docMk/>
            <pc:sldMk cId="1408324110" sldId="299"/>
            <ac:spMk id="2" creationId="{00000000-0000-0000-0000-000000000000}"/>
          </ac:spMkLst>
        </pc:spChg>
        <pc:spChg chg="mod">
          <ac:chgData name="Dora BUROVA" userId="16dec8d1408fe53f" providerId="LiveId" clId="{00C03625-5C49-4D90-9FE6-02BE324F833D}" dt="2022-11-08T21:40:36.532" v="1086" actId="6549"/>
          <ac:spMkLst>
            <pc:docMk/>
            <pc:sldMk cId="1408324110" sldId="299"/>
            <ac:spMk id="3" creationId="{00000000-0000-0000-0000-000000000000}"/>
          </ac:spMkLst>
        </pc:spChg>
      </pc:sldChg>
      <pc:sldChg chg="modSp mod">
        <pc:chgData name="Dora BUROVA" userId="16dec8d1408fe53f" providerId="LiveId" clId="{00C03625-5C49-4D90-9FE6-02BE324F833D}" dt="2022-11-08T21:39:14.476" v="1061" actId="5793"/>
        <pc:sldMkLst>
          <pc:docMk/>
          <pc:sldMk cId="4160225610" sldId="300"/>
        </pc:sldMkLst>
        <pc:spChg chg="mod">
          <ac:chgData name="Dora BUROVA" userId="16dec8d1408fe53f" providerId="LiveId" clId="{00C03625-5C49-4D90-9FE6-02BE324F833D}" dt="2022-11-08T20:21:58.311" v="74"/>
          <ac:spMkLst>
            <pc:docMk/>
            <pc:sldMk cId="4160225610" sldId="300"/>
            <ac:spMk id="2" creationId="{00000000-0000-0000-0000-000000000000}"/>
          </ac:spMkLst>
        </pc:spChg>
        <pc:spChg chg="mod">
          <ac:chgData name="Dora BUROVA" userId="16dec8d1408fe53f" providerId="LiveId" clId="{00C03625-5C49-4D90-9FE6-02BE324F833D}" dt="2022-11-08T21:39:14.476" v="1061" actId="5793"/>
          <ac:spMkLst>
            <pc:docMk/>
            <pc:sldMk cId="4160225610" sldId="300"/>
            <ac:spMk id="3" creationId="{00000000-0000-0000-0000-000000000000}"/>
          </ac:spMkLst>
        </pc:spChg>
      </pc:sldChg>
      <pc:sldChg chg="modSp mod">
        <pc:chgData name="Dora BUROVA" userId="16dec8d1408fe53f" providerId="LiveId" clId="{00C03625-5C49-4D90-9FE6-02BE324F833D}" dt="2022-11-08T21:41:10.543" v="1092" actId="5793"/>
        <pc:sldMkLst>
          <pc:docMk/>
          <pc:sldMk cId="2805791713" sldId="301"/>
        </pc:sldMkLst>
        <pc:spChg chg="mod">
          <ac:chgData name="Dora BUROVA" userId="16dec8d1408fe53f" providerId="LiveId" clId="{00C03625-5C49-4D90-9FE6-02BE324F833D}" dt="2022-11-08T20:21:58.311" v="74"/>
          <ac:spMkLst>
            <pc:docMk/>
            <pc:sldMk cId="2805791713" sldId="301"/>
            <ac:spMk id="2" creationId="{00000000-0000-0000-0000-000000000000}"/>
          </ac:spMkLst>
        </pc:spChg>
        <pc:spChg chg="mod">
          <ac:chgData name="Dora BUROVA" userId="16dec8d1408fe53f" providerId="LiveId" clId="{00C03625-5C49-4D90-9FE6-02BE324F833D}" dt="2022-11-08T21:41:10.543" v="1092" actId="5793"/>
          <ac:spMkLst>
            <pc:docMk/>
            <pc:sldMk cId="2805791713" sldId="301"/>
            <ac:spMk id="3" creationId="{00000000-0000-0000-0000-000000000000}"/>
          </ac:spMkLst>
        </pc:spChg>
      </pc:sldChg>
      <pc:sldChg chg="modSp mod">
        <pc:chgData name="Dora BUROVA" userId="16dec8d1408fe53f" providerId="LiveId" clId="{00C03625-5C49-4D90-9FE6-02BE324F833D}" dt="2022-11-08T21:42:34.756" v="1105" actId="27636"/>
        <pc:sldMkLst>
          <pc:docMk/>
          <pc:sldMk cId="666548084" sldId="302"/>
        </pc:sldMkLst>
        <pc:spChg chg="mod">
          <ac:chgData name="Dora BUROVA" userId="16dec8d1408fe53f" providerId="LiveId" clId="{00C03625-5C49-4D90-9FE6-02BE324F833D}" dt="2022-11-08T21:42:16.678" v="1103" actId="120"/>
          <ac:spMkLst>
            <pc:docMk/>
            <pc:sldMk cId="666548084" sldId="302"/>
            <ac:spMk id="2" creationId="{00000000-0000-0000-0000-000000000000}"/>
          </ac:spMkLst>
        </pc:spChg>
        <pc:spChg chg="mod">
          <ac:chgData name="Dora BUROVA" userId="16dec8d1408fe53f" providerId="LiveId" clId="{00C03625-5C49-4D90-9FE6-02BE324F833D}" dt="2022-11-08T21:42:34.756" v="1105" actId="27636"/>
          <ac:spMkLst>
            <pc:docMk/>
            <pc:sldMk cId="666548084" sldId="302"/>
            <ac:spMk id="3" creationId="{00000000-0000-0000-0000-000000000000}"/>
          </ac:spMkLst>
        </pc:spChg>
      </pc:sldChg>
      <pc:sldChg chg="modSp mod">
        <pc:chgData name="Dora BUROVA" userId="16dec8d1408fe53f" providerId="LiveId" clId="{00C03625-5C49-4D90-9FE6-02BE324F833D}" dt="2022-11-08T21:43:22.904" v="1111" actId="6549"/>
        <pc:sldMkLst>
          <pc:docMk/>
          <pc:sldMk cId="3310124767" sldId="303"/>
        </pc:sldMkLst>
        <pc:spChg chg="mod">
          <ac:chgData name="Dora BUROVA" userId="16dec8d1408fe53f" providerId="LiveId" clId="{00C03625-5C49-4D90-9FE6-02BE324F833D}" dt="2022-11-08T21:43:08.535" v="1110" actId="14100"/>
          <ac:spMkLst>
            <pc:docMk/>
            <pc:sldMk cId="3310124767" sldId="303"/>
            <ac:spMk id="2" creationId="{00000000-0000-0000-0000-000000000000}"/>
          </ac:spMkLst>
        </pc:spChg>
        <pc:spChg chg="mod">
          <ac:chgData name="Dora BUROVA" userId="16dec8d1408fe53f" providerId="LiveId" clId="{00C03625-5C49-4D90-9FE6-02BE324F833D}" dt="2022-11-08T21:43:22.904" v="1111" actId="6549"/>
          <ac:spMkLst>
            <pc:docMk/>
            <pc:sldMk cId="3310124767" sldId="303"/>
            <ac:spMk id="3" creationId="{00000000-0000-0000-0000-000000000000}"/>
          </ac:spMkLst>
        </pc:spChg>
      </pc:sldChg>
      <pc:sldChg chg="modSp mod">
        <pc:chgData name="Dora BUROVA" userId="16dec8d1408fe53f" providerId="LiveId" clId="{00C03625-5C49-4D90-9FE6-02BE324F833D}" dt="2022-11-08T21:44:45.933" v="1131" actId="20577"/>
        <pc:sldMkLst>
          <pc:docMk/>
          <pc:sldMk cId="2431720838" sldId="304"/>
        </pc:sldMkLst>
        <pc:spChg chg="mod">
          <ac:chgData name="Dora BUROVA" userId="16dec8d1408fe53f" providerId="LiveId" clId="{00C03625-5C49-4D90-9FE6-02BE324F833D}" dt="2022-11-08T21:44:08.627" v="1115" actId="120"/>
          <ac:spMkLst>
            <pc:docMk/>
            <pc:sldMk cId="2431720838" sldId="304"/>
            <ac:spMk id="2" creationId="{00000000-0000-0000-0000-000000000000}"/>
          </ac:spMkLst>
        </pc:spChg>
        <pc:spChg chg="mod">
          <ac:chgData name="Dora BUROVA" userId="16dec8d1408fe53f" providerId="LiveId" clId="{00C03625-5C49-4D90-9FE6-02BE324F833D}" dt="2022-11-08T21:44:45.933" v="1131" actId="20577"/>
          <ac:spMkLst>
            <pc:docMk/>
            <pc:sldMk cId="2431720838" sldId="304"/>
            <ac:spMk id="3" creationId="{00000000-0000-0000-0000-000000000000}"/>
          </ac:spMkLst>
        </pc:spChg>
      </pc:sldChg>
      <pc:sldChg chg="modSp mod ord">
        <pc:chgData name="Dora BUROVA" userId="16dec8d1408fe53f" providerId="LiveId" clId="{00C03625-5C49-4D90-9FE6-02BE324F833D}" dt="2022-11-08T21:45:54.233" v="1140"/>
        <pc:sldMkLst>
          <pc:docMk/>
          <pc:sldMk cId="4523906" sldId="305"/>
        </pc:sldMkLst>
        <pc:spChg chg="mod">
          <ac:chgData name="Dora BUROVA" userId="16dec8d1408fe53f" providerId="LiveId" clId="{00C03625-5C49-4D90-9FE6-02BE324F833D}" dt="2022-11-08T21:45:18.152" v="1134" actId="120"/>
          <ac:spMkLst>
            <pc:docMk/>
            <pc:sldMk cId="4523906" sldId="305"/>
            <ac:spMk id="2" creationId="{00000000-0000-0000-0000-000000000000}"/>
          </ac:spMkLst>
        </pc:spChg>
        <pc:spChg chg="mod">
          <ac:chgData name="Dora BUROVA" userId="16dec8d1408fe53f" providerId="LiveId" clId="{00C03625-5C49-4D90-9FE6-02BE324F833D}" dt="2022-11-08T21:45:21.817" v="1137" actId="5793"/>
          <ac:spMkLst>
            <pc:docMk/>
            <pc:sldMk cId="4523906" sldId="305"/>
            <ac:spMk id="3" creationId="{00000000-0000-0000-0000-000000000000}"/>
          </ac:spMkLst>
        </pc:spChg>
      </pc:sldChg>
      <pc:sldChg chg="addSp delSp modSp mod">
        <pc:chgData name="Dora BUROVA" userId="16dec8d1408fe53f" providerId="LiveId" clId="{00C03625-5C49-4D90-9FE6-02BE324F833D}" dt="2022-11-08T21:50:41.086" v="1176" actId="790"/>
        <pc:sldMkLst>
          <pc:docMk/>
          <pc:sldMk cId="636637263" sldId="306"/>
        </pc:sldMkLst>
        <pc:spChg chg="mod">
          <ac:chgData name="Dora BUROVA" userId="16dec8d1408fe53f" providerId="LiveId" clId="{00C03625-5C49-4D90-9FE6-02BE324F833D}" dt="2022-11-08T21:50:01.465" v="1174" actId="20577"/>
          <ac:spMkLst>
            <pc:docMk/>
            <pc:sldMk cId="636637263" sldId="306"/>
            <ac:spMk id="2" creationId="{00000000-0000-0000-0000-000000000000}"/>
          </ac:spMkLst>
        </pc:spChg>
        <pc:spChg chg="mod">
          <ac:chgData name="Dora BUROVA" userId="16dec8d1408fe53f" providerId="LiveId" clId="{00C03625-5C49-4D90-9FE6-02BE324F833D}" dt="2022-11-08T21:50:41.086" v="1176" actId="790"/>
          <ac:spMkLst>
            <pc:docMk/>
            <pc:sldMk cId="636637263" sldId="306"/>
            <ac:spMk id="3" creationId="{00000000-0000-0000-0000-000000000000}"/>
          </ac:spMkLst>
        </pc:spChg>
        <pc:picChg chg="add del">
          <ac:chgData name="Dora BUROVA" userId="16dec8d1408fe53f" providerId="LiveId" clId="{00C03625-5C49-4D90-9FE6-02BE324F833D}" dt="2022-11-08T21:49:05.613" v="1162" actId="22"/>
          <ac:picMkLst>
            <pc:docMk/>
            <pc:sldMk cId="636637263" sldId="306"/>
            <ac:picMk id="5" creationId="{A9F69266-FECB-4E70-66FE-9901E14060A6}"/>
          </ac:picMkLst>
        </pc:picChg>
      </pc:sldChg>
      <pc:sldChg chg="modSp">
        <pc:chgData name="Dora BUROVA" userId="16dec8d1408fe53f" providerId="LiveId" clId="{00C03625-5C49-4D90-9FE6-02BE324F833D}" dt="2022-11-08T20:21:58.311" v="74"/>
        <pc:sldMkLst>
          <pc:docMk/>
          <pc:sldMk cId="197063583" sldId="307"/>
        </pc:sldMkLst>
        <pc:spChg chg="mod">
          <ac:chgData name="Dora BUROVA" userId="16dec8d1408fe53f" providerId="LiveId" clId="{00C03625-5C49-4D90-9FE6-02BE324F833D}" dt="2022-11-08T20:21:58.311" v="74"/>
          <ac:spMkLst>
            <pc:docMk/>
            <pc:sldMk cId="197063583" sldId="307"/>
            <ac:spMk id="2" creationId="{00000000-0000-0000-0000-000000000000}"/>
          </ac:spMkLst>
        </pc:spChg>
      </pc:sldChg>
      <pc:sldChg chg="modSp mod">
        <pc:chgData name="Dora BUROVA" userId="16dec8d1408fe53f" providerId="LiveId" clId="{00C03625-5C49-4D90-9FE6-02BE324F833D}" dt="2022-11-08T21:03:19.393" v="851" actId="20577"/>
        <pc:sldMkLst>
          <pc:docMk/>
          <pc:sldMk cId="3229224953" sldId="308"/>
        </pc:sldMkLst>
        <pc:spChg chg="mod">
          <ac:chgData name="Dora BUROVA" userId="16dec8d1408fe53f" providerId="LiveId" clId="{00C03625-5C49-4D90-9FE6-02BE324F833D}" dt="2022-11-08T21:03:03.028" v="849" actId="120"/>
          <ac:spMkLst>
            <pc:docMk/>
            <pc:sldMk cId="3229224953" sldId="308"/>
            <ac:spMk id="2" creationId="{00000000-0000-0000-0000-000000000000}"/>
          </ac:spMkLst>
        </pc:spChg>
        <pc:spChg chg="mod">
          <ac:chgData name="Dora BUROVA" userId="16dec8d1408fe53f" providerId="LiveId" clId="{00C03625-5C49-4D90-9FE6-02BE324F833D}" dt="2022-11-08T21:03:19.393" v="851" actId="20577"/>
          <ac:spMkLst>
            <pc:docMk/>
            <pc:sldMk cId="3229224953" sldId="308"/>
            <ac:spMk id="3" creationId="{00000000-0000-0000-0000-000000000000}"/>
          </ac:spMkLst>
        </pc:spChg>
      </pc:sldChg>
      <pc:sldChg chg="modSp add del mod ord">
        <pc:chgData name="Dora BUROVA" userId="16dec8d1408fe53f" providerId="LiveId" clId="{00C03625-5C49-4D90-9FE6-02BE324F833D}" dt="2022-11-08T22:49:18.877" v="1419" actId="2696"/>
        <pc:sldMkLst>
          <pc:docMk/>
          <pc:sldMk cId="166730443" sldId="309"/>
        </pc:sldMkLst>
        <pc:spChg chg="mod">
          <ac:chgData name="Dora BUROVA" userId="16dec8d1408fe53f" providerId="LiveId" clId="{00C03625-5C49-4D90-9FE6-02BE324F833D}" dt="2022-11-08T21:47:57.697" v="1150" actId="20577"/>
          <ac:spMkLst>
            <pc:docMk/>
            <pc:sldMk cId="166730443" sldId="309"/>
            <ac:spMk id="2" creationId="{00000000-0000-0000-0000-000000000000}"/>
          </ac:spMkLst>
        </pc:spChg>
      </pc:sldChg>
      <pc:sldChg chg="modSp add mod">
        <pc:chgData name="Dora BUROVA" userId="16dec8d1408fe53f" providerId="LiveId" clId="{00C03625-5C49-4D90-9FE6-02BE324F833D}" dt="2022-11-08T21:53:05.742" v="1196" actId="14100"/>
        <pc:sldMkLst>
          <pc:docMk/>
          <pc:sldMk cId="3596251882" sldId="310"/>
        </pc:sldMkLst>
        <pc:spChg chg="mod">
          <ac:chgData name="Dora BUROVA" userId="16dec8d1408fe53f" providerId="LiveId" clId="{00C03625-5C49-4D90-9FE6-02BE324F833D}" dt="2022-11-08T21:53:05.742" v="1196" actId="14100"/>
          <ac:spMkLst>
            <pc:docMk/>
            <pc:sldMk cId="3596251882" sldId="310"/>
            <ac:spMk id="2" creationId="{00000000-0000-0000-0000-000000000000}"/>
          </ac:spMkLst>
        </pc:spChg>
        <pc:spChg chg="mod">
          <ac:chgData name="Dora BUROVA" userId="16dec8d1408fe53f" providerId="LiveId" clId="{00C03625-5C49-4D90-9FE6-02BE324F833D}" dt="2022-11-08T21:52:49.555" v="1193" actId="27636"/>
          <ac:spMkLst>
            <pc:docMk/>
            <pc:sldMk cId="3596251882" sldId="310"/>
            <ac:spMk id="3" creationId="{00000000-0000-0000-0000-000000000000}"/>
          </ac:spMkLst>
        </pc:spChg>
      </pc:sldChg>
      <pc:sldChg chg="modSp add mod">
        <pc:chgData name="Dora BUROVA" userId="16dec8d1408fe53f" providerId="LiveId" clId="{00C03625-5C49-4D90-9FE6-02BE324F833D}" dt="2022-11-08T21:55:22.983" v="1205" actId="1076"/>
        <pc:sldMkLst>
          <pc:docMk/>
          <pc:sldMk cId="2640251328" sldId="311"/>
        </pc:sldMkLst>
        <pc:spChg chg="mod">
          <ac:chgData name="Dora BUROVA" userId="16dec8d1408fe53f" providerId="LiveId" clId="{00C03625-5C49-4D90-9FE6-02BE324F833D}" dt="2022-11-08T21:55:22.983" v="1205" actId="1076"/>
          <ac:spMkLst>
            <pc:docMk/>
            <pc:sldMk cId="2640251328" sldId="311"/>
            <ac:spMk id="2" creationId="{00000000-0000-0000-0000-000000000000}"/>
          </ac:spMkLst>
        </pc:spChg>
        <pc:spChg chg="mod">
          <ac:chgData name="Dora BUROVA" userId="16dec8d1408fe53f" providerId="LiveId" clId="{00C03625-5C49-4D90-9FE6-02BE324F833D}" dt="2022-11-08T21:54:31.147" v="1204" actId="20577"/>
          <ac:spMkLst>
            <pc:docMk/>
            <pc:sldMk cId="2640251328" sldId="311"/>
            <ac:spMk id="3" creationId="{00000000-0000-0000-0000-000000000000}"/>
          </ac:spMkLst>
        </pc:spChg>
      </pc:sldChg>
      <pc:sldChg chg="modSp add mod">
        <pc:chgData name="Dora BUROVA" userId="16dec8d1408fe53f" providerId="LiveId" clId="{00C03625-5C49-4D90-9FE6-02BE324F833D}" dt="2022-11-08T21:57:02.048" v="1213" actId="20577"/>
        <pc:sldMkLst>
          <pc:docMk/>
          <pc:sldMk cId="1975205731" sldId="312"/>
        </pc:sldMkLst>
        <pc:spChg chg="mod">
          <ac:chgData name="Dora BUROVA" userId="16dec8d1408fe53f" providerId="LiveId" clId="{00C03625-5C49-4D90-9FE6-02BE324F833D}" dt="2022-11-08T21:56:02.952" v="1207" actId="20577"/>
          <ac:spMkLst>
            <pc:docMk/>
            <pc:sldMk cId="1975205731" sldId="312"/>
            <ac:spMk id="2" creationId="{00000000-0000-0000-0000-000000000000}"/>
          </ac:spMkLst>
        </pc:spChg>
        <pc:spChg chg="mod">
          <ac:chgData name="Dora BUROVA" userId="16dec8d1408fe53f" providerId="LiveId" clId="{00C03625-5C49-4D90-9FE6-02BE324F833D}" dt="2022-11-08T21:57:02.048" v="1213" actId="20577"/>
          <ac:spMkLst>
            <pc:docMk/>
            <pc:sldMk cId="1975205731" sldId="312"/>
            <ac:spMk id="3" creationId="{00000000-0000-0000-0000-000000000000}"/>
          </ac:spMkLst>
        </pc:spChg>
      </pc:sldChg>
      <pc:sldChg chg="modSp add mod">
        <pc:chgData name="Dora BUROVA" userId="16dec8d1408fe53f" providerId="LiveId" clId="{00C03625-5C49-4D90-9FE6-02BE324F833D}" dt="2022-11-08T22:03:10.796" v="1261" actId="14100"/>
        <pc:sldMkLst>
          <pc:docMk/>
          <pc:sldMk cId="684237506" sldId="313"/>
        </pc:sldMkLst>
        <pc:spChg chg="mod">
          <ac:chgData name="Dora BUROVA" userId="16dec8d1408fe53f" providerId="LiveId" clId="{00C03625-5C49-4D90-9FE6-02BE324F833D}" dt="2022-11-08T22:03:10.796" v="1261" actId="14100"/>
          <ac:spMkLst>
            <pc:docMk/>
            <pc:sldMk cId="684237506" sldId="313"/>
            <ac:spMk id="3" creationId="{00000000-0000-0000-0000-000000000000}"/>
          </ac:spMkLst>
        </pc:spChg>
      </pc:sldChg>
      <pc:sldChg chg="modSp add mod">
        <pc:chgData name="Dora BUROVA" userId="16dec8d1408fe53f" providerId="LiveId" clId="{00C03625-5C49-4D90-9FE6-02BE324F833D}" dt="2022-11-08T22:23:23.767" v="1417" actId="790"/>
        <pc:sldMkLst>
          <pc:docMk/>
          <pc:sldMk cId="2146647073" sldId="314"/>
        </pc:sldMkLst>
        <pc:spChg chg="mod">
          <ac:chgData name="Dora BUROVA" userId="16dec8d1408fe53f" providerId="LiveId" clId="{00C03625-5C49-4D90-9FE6-02BE324F833D}" dt="2022-11-08T22:23:23.767" v="1417" actId="790"/>
          <ac:spMkLst>
            <pc:docMk/>
            <pc:sldMk cId="2146647073" sldId="314"/>
            <ac:spMk id="3" creationId="{00000000-0000-0000-0000-000000000000}"/>
          </ac:spMkLst>
        </pc:spChg>
      </pc:sldChg>
      <pc:sldChg chg="modSp add mod">
        <pc:chgData name="Dora BUROVA" userId="16dec8d1408fe53f" providerId="LiveId" clId="{00C03625-5C49-4D90-9FE6-02BE324F833D}" dt="2022-11-08T22:07:17.109" v="1281" actId="113"/>
        <pc:sldMkLst>
          <pc:docMk/>
          <pc:sldMk cId="1046908553" sldId="315"/>
        </pc:sldMkLst>
        <pc:spChg chg="mod">
          <ac:chgData name="Dora BUROVA" userId="16dec8d1408fe53f" providerId="LiveId" clId="{00C03625-5C49-4D90-9FE6-02BE324F833D}" dt="2022-11-08T22:07:17.109" v="1281" actId="113"/>
          <ac:spMkLst>
            <pc:docMk/>
            <pc:sldMk cId="1046908553" sldId="315"/>
            <ac:spMk id="3" creationId="{00000000-0000-0000-0000-000000000000}"/>
          </ac:spMkLst>
        </pc:spChg>
      </pc:sldChg>
      <pc:sldChg chg="modSp add mod">
        <pc:chgData name="Dora BUROVA" userId="16dec8d1408fe53f" providerId="LiveId" clId="{00C03625-5C49-4D90-9FE6-02BE324F833D}" dt="2022-11-08T22:17:23.049" v="1388" actId="14100"/>
        <pc:sldMkLst>
          <pc:docMk/>
          <pc:sldMk cId="2330919189" sldId="316"/>
        </pc:sldMkLst>
        <pc:spChg chg="mod">
          <ac:chgData name="Dora BUROVA" userId="16dec8d1408fe53f" providerId="LiveId" clId="{00C03625-5C49-4D90-9FE6-02BE324F833D}" dt="2022-11-08T22:16:59.048" v="1383" actId="1076"/>
          <ac:spMkLst>
            <pc:docMk/>
            <pc:sldMk cId="2330919189" sldId="316"/>
            <ac:spMk id="2" creationId="{00000000-0000-0000-0000-000000000000}"/>
          </ac:spMkLst>
        </pc:spChg>
        <pc:spChg chg="mod">
          <ac:chgData name="Dora BUROVA" userId="16dec8d1408fe53f" providerId="LiveId" clId="{00C03625-5C49-4D90-9FE6-02BE324F833D}" dt="2022-11-08T22:17:23.049" v="1388" actId="14100"/>
          <ac:spMkLst>
            <pc:docMk/>
            <pc:sldMk cId="2330919189" sldId="316"/>
            <ac:spMk id="3" creationId="{00000000-0000-0000-0000-000000000000}"/>
          </ac:spMkLst>
        </pc:spChg>
      </pc:sldChg>
      <pc:sldChg chg="addSp delSp modSp add mod">
        <pc:chgData name="Dora BUROVA" userId="16dec8d1408fe53f" providerId="LiveId" clId="{00C03625-5C49-4D90-9FE6-02BE324F833D}" dt="2022-11-08T22:21:09.348" v="1410" actId="20577"/>
        <pc:sldMkLst>
          <pc:docMk/>
          <pc:sldMk cId="1137587508" sldId="317"/>
        </pc:sldMkLst>
        <pc:spChg chg="mod">
          <ac:chgData name="Dora BUROVA" userId="16dec8d1408fe53f" providerId="LiveId" clId="{00C03625-5C49-4D90-9FE6-02BE324F833D}" dt="2022-11-08T22:21:09.348" v="1410" actId="20577"/>
          <ac:spMkLst>
            <pc:docMk/>
            <pc:sldMk cId="1137587508" sldId="317"/>
            <ac:spMk id="3" creationId="{00000000-0000-0000-0000-000000000000}"/>
          </ac:spMkLst>
        </pc:spChg>
        <pc:spChg chg="add del">
          <ac:chgData name="Dora BUROVA" userId="16dec8d1408fe53f" providerId="LiveId" clId="{00C03625-5C49-4D90-9FE6-02BE324F833D}" dt="2022-11-08T22:18:48.436" v="1391" actId="22"/>
          <ac:spMkLst>
            <pc:docMk/>
            <pc:sldMk cId="1137587508" sldId="317"/>
            <ac:spMk id="5" creationId="{AD029365-3B0B-A945-DED3-2C37D3192A1C}"/>
          </ac:spMkLst>
        </pc:spChg>
      </pc:sldChg>
      <pc:sldChg chg="modSp add mod">
        <pc:chgData name="Dora BUROVA" userId="16dec8d1408fe53f" providerId="LiveId" clId="{00C03625-5C49-4D90-9FE6-02BE324F833D}" dt="2022-11-08T22:52:40.556" v="1481" actId="790"/>
        <pc:sldMkLst>
          <pc:docMk/>
          <pc:sldMk cId="2648547020" sldId="318"/>
        </pc:sldMkLst>
        <pc:spChg chg="mod">
          <ac:chgData name="Dora BUROVA" userId="16dec8d1408fe53f" providerId="LiveId" clId="{00C03625-5C49-4D90-9FE6-02BE324F833D}" dt="2022-11-08T22:51:43.514" v="1475" actId="14100"/>
          <ac:spMkLst>
            <pc:docMk/>
            <pc:sldMk cId="2648547020" sldId="318"/>
            <ac:spMk id="2" creationId="{00000000-0000-0000-0000-000000000000}"/>
          </ac:spMkLst>
        </pc:spChg>
        <pc:spChg chg="mod">
          <ac:chgData name="Dora BUROVA" userId="16dec8d1408fe53f" providerId="LiveId" clId="{00C03625-5C49-4D90-9FE6-02BE324F833D}" dt="2022-11-08T22:52:40.556" v="1481" actId="790"/>
          <ac:spMkLst>
            <pc:docMk/>
            <pc:sldMk cId="2648547020" sldId="318"/>
            <ac:spMk id="3" creationId="{00000000-0000-0000-0000-000000000000}"/>
          </ac:spMkLst>
        </pc:spChg>
      </pc:sldChg>
      <pc:sldChg chg="modSp add mod">
        <pc:chgData name="Dora BUROVA" userId="16dec8d1408fe53f" providerId="LiveId" clId="{00C03625-5C49-4D90-9FE6-02BE324F833D}" dt="2022-11-08T22:57:47.910" v="1514" actId="790"/>
        <pc:sldMkLst>
          <pc:docMk/>
          <pc:sldMk cId="3521905622" sldId="319"/>
        </pc:sldMkLst>
        <pc:spChg chg="mod">
          <ac:chgData name="Dora BUROVA" userId="16dec8d1408fe53f" providerId="LiveId" clId="{00C03625-5C49-4D90-9FE6-02BE324F833D}" dt="2022-11-08T22:57:47.910" v="1514" actId="790"/>
          <ac:spMkLst>
            <pc:docMk/>
            <pc:sldMk cId="3521905622" sldId="319"/>
            <ac:spMk id="3" creationId="{00000000-0000-0000-0000-000000000000}"/>
          </ac:spMkLst>
        </pc:spChg>
      </pc:sldChg>
      <pc:sldChg chg="modSp add mod ord">
        <pc:chgData name="Dora BUROVA" userId="16dec8d1408fe53f" providerId="LiveId" clId="{00C03625-5C49-4D90-9FE6-02BE324F833D}" dt="2022-11-08T23:02:47.558" v="1572" actId="790"/>
        <pc:sldMkLst>
          <pc:docMk/>
          <pc:sldMk cId="3814480219" sldId="320"/>
        </pc:sldMkLst>
        <pc:spChg chg="mod">
          <ac:chgData name="Dora BUROVA" userId="16dec8d1408fe53f" providerId="LiveId" clId="{00C03625-5C49-4D90-9FE6-02BE324F833D}" dt="2022-11-08T23:02:47.558" v="1572" actId="790"/>
          <ac:spMkLst>
            <pc:docMk/>
            <pc:sldMk cId="3814480219" sldId="320"/>
            <ac:spMk id="3" creationId="{00000000-0000-0000-0000-000000000000}"/>
          </ac:spMkLst>
        </pc:spChg>
      </pc:sldChg>
      <pc:sldChg chg="modSp add mod">
        <pc:chgData name="Dora BUROVA" userId="16dec8d1408fe53f" providerId="LiveId" clId="{00C03625-5C49-4D90-9FE6-02BE324F833D}" dt="2022-11-08T23:02:13.218" v="1560" actId="6549"/>
        <pc:sldMkLst>
          <pc:docMk/>
          <pc:sldMk cId="167598757" sldId="321"/>
        </pc:sldMkLst>
        <pc:spChg chg="mod">
          <ac:chgData name="Dora BUROVA" userId="16dec8d1408fe53f" providerId="LiveId" clId="{00C03625-5C49-4D90-9FE6-02BE324F833D}" dt="2022-11-08T23:02:13.218" v="1560" actId="6549"/>
          <ac:spMkLst>
            <pc:docMk/>
            <pc:sldMk cId="167598757" sldId="321"/>
            <ac:spMk id="3" creationId="{00000000-0000-0000-0000-000000000000}"/>
          </ac:spMkLst>
        </pc:spChg>
      </pc:sldChg>
      <pc:sldChg chg="modSp add mod">
        <pc:chgData name="Dora BUROVA" userId="16dec8d1408fe53f" providerId="LiveId" clId="{00C03625-5C49-4D90-9FE6-02BE324F833D}" dt="2022-11-09T11:07:25.900" v="1584" actId="790"/>
        <pc:sldMkLst>
          <pc:docMk/>
          <pc:sldMk cId="839965021" sldId="322"/>
        </pc:sldMkLst>
        <pc:spChg chg="mod">
          <ac:chgData name="Dora BUROVA" userId="16dec8d1408fe53f" providerId="LiveId" clId="{00C03625-5C49-4D90-9FE6-02BE324F833D}" dt="2022-11-09T11:07:25.900" v="1584" actId="790"/>
          <ac:spMkLst>
            <pc:docMk/>
            <pc:sldMk cId="839965021" sldId="322"/>
            <ac:spMk id="3" creationId="{00000000-0000-0000-0000-000000000000}"/>
          </ac:spMkLst>
        </pc:spChg>
      </pc:sldChg>
      <pc:sldChg chg="modSp add mod">
        <pc:chgData name="Dora BUROVA" userId="16dec8d1408fe53f" providerId="LiveId" clId="{00C03625-5C49-4D90-9FE6-02BE324F833D}" dt="2022-11-09T11:08:35.193" v="1598" actId="20577"/>
        <pc:sldMkLst>
          <pc:docMk/>
          <pc:sldMk cId="615779359" sldId="323"/>
        </pc:sldMkLst>
        <pc:spChg chg="mod">
          <ac:chgData name="Dora BUROVA" userId="16dec8d1408fe53f" providerId="LiveId" clId="{00C03625-5C49-4D90-9FE6-02BE324F833D}" dt="2022-11-09T11:08:35.193" v="1598" actId="20577"/>
          <ac:spMkLst>
            <pc:docMk/>
            <pc:sldMk cId="615779359" sldId="323"/>
            <ac:spMk id="3" creationId="{00000000-0000-0000-0000-000000000000}"/>
          </ac:spMkLst>
        </pc:spChg>
      </pc:sldChg>
      <pc:sldChg chg="modSp add mod">
        <pc:chgData name="Dora BUROVA" userId="16dec8d1408fe53f" providerId="LiveId" clId="{00C03625-5C49-4D90-9FE6-02BE324F833D}" dt="2022-11-09T11:09:24.779" v="1605" actId="20577"/>
        <pc:sldMkLst>
          <pc:docMk/>
          <pc:sldMk cId="698892632" sldId="324"/>
        </pc:sldMkLst>
        <pc:spChg chg="mod">
          <ac:chgData name="Dora BUROVA" userId="16dec8d1408fe53f" providerId="LiveId" clId="{00C03625-5C49-4D90-9FE6-02BE324F833D}" dt="2022-11-09T11:09:24.779" v="1605" actId="20577"/>
          <ac:spMkLst>
            <pc:docMk/>
            <pc:sldMk cId="698892632" sldId="324"/>
            <ac:spMk id="3" creationId="{00000000-0000-0000-0000-000000000000}"/>
          </ac:spMkLst>
        </pc:spChg>
      </pc:sldChg>
      <pc:sldChg chg="modSp del">
        <pc:chgData name="Dora BUROVA" userId="16dec8d1408fe53f" providerId="LiveId" clId="{00C03625-5C49-4D90-9FE6-02BE324F833D}" dt="2022-11-08T21:46:23.147" v="1141" actId="2696"/>
        <pc:sldMkLst>
          <pc:docMk/>
          <pc:sldMk cId="4254968813" sldId="335"/>
        </pc:sldMkLst>
        <pc:spChg chg="mod">
          <ac:chgData name="Dora BUROVA" userId="16dec8d1408fe53f" providerId="LiveId" clId="{00C03625-5C49-4D90-9FE6-02BE324F833D}" dt="2022-11-08T20:21:58.311" v="74"/>
          <ac:spMkLst>
            <pc:docMk/>
            <pc:sldMk cId="4254968813" sldId="335"/>
            <ac:spMk id="3" creationId="{00000000-0000-0000-0000-000000000000}"/>
          </ac:spMkLst>
        </pc:spChg>
      </pc:sldChg>
      <pc:sldChg chg="modSp del">
        <pc:chgData name="Dora BUROVA" userId="16dec8d1408fe53f" providerId="LiveId" clId="{00C03625-5C49-4D90-9FE6-02BE324F833D}" dt="2022-11-08T21:46:57.536" v="1143" actId="2696"/>
        <pc:sldMkLst>
          <pc:docMk/>
          <pc:sldMk cId="4263400204" sldId="340"/>
        </pc:sldMkLst>
        <pc:spChg chg="mod">
          <ac:chgData name="Dora BUROVA" userId="16dec8d1408fe53f" providerId="LiveId" clId="{00C03625-5C49-4D90-9FE6-02BE324F833D}" dt="2022-11-08T20:21:58.311" v="74"/>
          <ac:spMkLst>
            <pc:docMk/>
            <pc:sldMk cId="4263400204" sldId="340"/>
            <ac:spMk id="3" creationId="{00000000-0000-0000-0000-000000000000}"/>
          </ac:spMkLst>
        </pc:spChg>
      </pc:sldChg>
      <pc:sldChg chg="modSp del">
        <pc:chgData name="Dora BUROVA" userId="16dec8d1408fe53f" providerId="LiveId" clId="{00C03625-5C49-4D90-9FE6-02BE324F833D}" dt="2022-11-08T21:47:06.203" v="1144" actId="2696"/>
        <pc:sldMkLst>
          <pc:docMk/>
          <pc:sldMk cId="2091421891" sldId="341"/>
        </pc:sldMkLst>
        <pc:spChg chg="mod">
          <ac:chgData name="Dora BUROVA" userId="16dec8d1408fe53f" providerId="LiveId" clId="{00C03625-5C49-4D90-9FE6-02BE324F833D}" dt="2022-11-08T20:21:58.311" v="74"/>
          <ac:spMkLst>
            <pc:docMk/>
            <pc:sldMk cId="2091421891" sldId="341"/>
            <ac:spMk id="4" creationId="{00000000-0000-0000-0000-000000000000}"/>
          </ac:spMkLst>
        </pc:spChg>
        <pc:spChg chg="mod">
          <ac:chgData name="Dora BUROVA" userId="16dec8d1408fe53f" providerId="LiveId" clId="{00C03625-5C49-4D90-9FE6-02BE324F833D}" dt="2022-11-08T20:21:58.311" v="74"/>
          <ac:spMkLst>
            <pc:docMk/>
            <pc:sldMk cId="2091421891" sldId="341"/>
            <ac:spMk id="5" creationId="{00000000-0000-0000-0000-000000000000}"/>
          </ac:spMkLst>
        </pc:spChg>
      </pc:sldChg>
      <pc:sldChg chg="modSp new del mod">
        <pc:chgData name="Dora BUROVA" userId="16dec8d1408fe53f" providerId="LiveId" clId="{00C03625-5C49-4D90-9FE6-02BE324F833D}" dt="2022-11-08T21:46:40.689" v="1142" actId="2696"/>
        <pc:sldMkLst>
          <pc:docMk/>
          <pc:sldMk cId="1672901362" sldId="342"/>
        </pc:sldMkLst>
        <pc:spChg chg="mod">
          <ac:chgData name="Dora BUROVA" userId="16dec8d1408fe53f" providerId="LiveId" clId="{00C03625-5C49-4D90-9FE6-02BE324F833D}" dt="2022-11-08T20:21:58.311" v="74"/>
          <ac:spMkLst>
            <pc:docMk/>
            <pc:sldMk cId="1672901362" sldId="342"/>
            <ac:spMk id="2" creationId="{F23DAAEA-3EF8-CC57-E0D0-B1A3D4A5FD11}"/>
          </ac:spMkLst>
        </pc:spChg>
        <pc:spChg chg="mod">
          <ac:chgData name="Dora BUROVA" userId="16dec8d1408fe53f" providerId="LiveId" clId="{00C03625-5C49-4D90-9FE6-02BE324F833D}" dt="2022-11-07T22:16:48.200" v="20" actId="14100"/>
          <ac:spMkLst>
            <pc:docMk/>
            <pc:sldMk cId="1672901362" sldId="342"/>
            <ac:spMk id="3" creationId="{EB272064-7F80-9477-480C-F2C25BA59B7A}"/>
          </ac:spMkLst>
        </pc:spChg>
        <pc:spChg chg="mod">
          <ac:chgData name="Dora BUROVA" userId="16dec8d1408fe53f" providerId="LiveId" clId="{00C03625-5C49-4D90-9FE6-02BE324F833D}" dt="2022-11-08T20:21:58.311" v="74"/>
          <ac:spMkLst>
            <pc:docMk/>
            <pc:sldMk cId="1672901362" sldId="342"/>
            <ac:spMk id="4" creationId="{D4F2E5AB-3ADA-5D1C-C711-E27FBF9ED7D6}"/>
          </ac:spMkLst>
        </pc:spChg>
      </pc:sldChg>
      <pc:sldMasterChg chg="delSldLayout">
        <pc:chgData name="Dora BUROVA" userId="16dec8d1408fe53f" providerId="LiveId" clId="{00C03625-5C49-4D90-9FE6-02BE324F833D}" dt="2022-11-08T21:47:06.203" v="1144" actId="2696"/>
        <pc:sldMasterMkLst>
          <pc:docMk/>
          <pc:sldMasterMk cId="1224123536" sldId="2147483691"/>
        </pc:sldMasterMkLst>
        <pc:sldLayoutChg chg="del">
          <pc:chgData name="Dora BUROVA" userId="16dec8d1408fe53f" providerId="LiveId" clId="{00C03625-5C49-4D90-9FE6-02BE324F833D}" dt="2022-11-08T21:47:06.203" v="1144" actId="2696"/>
          <pc:sldLayoutMkLst>
            <pc:docMk/>
            <pc:sldMasterMk cId="1224123536" sldId="2147483691"/>
            <pc:sldLayoutMk cId="2406047974" sldId="214748370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A21CBDD-E8C3-49C4-BFD7-427E3187BE6D}" type="datetimeFigureOut">
              <a:rPr lang="en-US" smtClean="0"/>
              <a:t>4/25/2025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2E31A3-CA7B-42FB-B784-C6901C3B78D7}" type="slidenum">
              <a:rPr lang="en-US" smtClean="0"/>
              <a:t>‹#›</a:t>
            </a:fld>
            <a:endParaRPr lang="en-US"/>
          </a:p>
        </p:txBody>
      </p:sp>
    </p:spTree>
    <p:extLst>
      <p:ext uri="{BB962C8B-B14F-4D97-AF65-F5344CB8AC3E}">
        <p14:creationId xmlns:p14="http://schemas.microsoft.com/office/powerpoint/2010/main" val="733574565"/>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6A2F9A-736A-4857-88F9-91C3E0A853CC}" type="datetimeFigureOut">
              <a:rPr lang="en-US" smtClean="0"/>
              <a:t>4/25/2025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3EDC82-B795-407D-9937-E1D8C4A7B6CC}" type="slidenum">
              <a:rPr lang="en-US" smtClean="0"/>
              <a:t>‹#›</a:t>
            </a:fld>
            <a:endParaRPr lang="en-US"/>
          </a:p>
        </p:txBody>
      </p:sp>
    </p:spTree>
    <p:extLst>
      <p:ext uri="{BB962C8B-B14F-4D97-AF65-F5344CB8AC3E}">
        <p14:creationId xmlns:p14="http://schemas.microsoft.com/office/powerpoint/2010/main" val="2876300973"/>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CBCEA92-F142-4D57-B507-37BDAF44710C}" type="slidenum">
              <a:rPr lang="en-US" smtClean="0"/>
              <a:t>1</a:t>
            </a:fld>
            <a:endParaRPr lang="en-US" dirty="0"/>
          </a:p>
        </p:txBody>
      </p:sp>
    </p:spTree>
    <p:extLst>
      <p:ext uri="{BB962C8B-B14F-4D97-AF65-F5344CB8AC3E}">
        <p14:creationId xmlns:p14="http://schemas.microsoft.com/office/powerpoint/2010/main" val="1767227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FD84271A-F4C2-4EF4-B507-3DF43D2FC8D7}" type="datetime1">
              <a:rPr lang="en-US" smtClean="0"/>
              <a:t>4/25/2025</a:t>
            </a:fld>
            <a:endParaRPr lang="en-US" dirty="0"/>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n-US" dirty="0"/>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1625164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A622840-458C-4251-A4D7-A036C6321BA0}" type="datetime1">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2141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1FC8D7B-BED5-45DF-A989-E669C71656D1}" type="datetime1">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88439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1" y="1825626"/>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3613512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199" y="1825626"/>
            <a:ext cx="5328000" cy="3906435"/>
          </a:xfrm>
        </p:spPr>
        <p:txBody>
          <a:bodyPr>
            <a:noAutofit/>
          </a:bodyPr>
          <a:lstStyle>
            <a:lvl3pPr>
              <a:spcBef>
                <a:spcPts val="0"/>
              </a:spcBef>
              <a:defRPr/>
            </a:lvl3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402251" y="1825626"/>
            <a:ext cx="5328000" cy="3906435"/>
          </a:xfrm>
        </p:spPr>
        <p:txBody>
          <a:bodyPr>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F46C79FD-C571-418B-AB0F-5EE936C85276}" type="slidenum">
              <a:rPr lang="en-GB" smtClean="0"/>
              <a:t>‹#›</a:t>
            </a:fld>
            <a:endParaRPr lang="en-GB"/>
          </a:p>
        </p:txBody>
      </p:sp>
      <p:cxnSp>
        <p:nvCxnSpPr>
          <p:cNvPr id="10" name="Straight Connector 9"/>
          <p:cNvCxnSpPr/>
          <p:nvPr userDrawn="1"/>
        </p:nvCxnSpPr>
        <p:spPr>
          <a:xfrm flipH="1">
            <a:off x="838201" y="2"/>
            <a:ext cx="1" cy="1276357"/>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1" name="Title Placeholder 1"/>
          <p:cNvSpPr>
            <a:spLocks noGrp="1"/>
          </p:cNvSpPr>
          <p:nvPr>
            <p:ph type="title"/>
          </p:nvPr>
        </p:nvSpPr>
        <p:spPr>
          <a:xfrm>
            <a:off x="970723" y="482862"/>
            <a:ext cx="10515600" cy="782357"/>
          </a:xfrm>
          <a:prstGeom prst="rect">
            <a:avLst/>
          </a:prstGeom>
        </p:spPr>
        <p:txBody>
          <a:bodyPr vert="horz" lIns="91440" tIns="45720" rIns="91440" bIns="0" rtlCol="0" anchor="b" anchorCtr="0">
            <a:noAutofit/>
          </a:bodyPr>
          <a:lstStyle/>
          <a:p>
            <a:r>
              <a:rPr lang="en-US" dirty="0"/>
              <a:t>Click to edit Master title style</a:t>
            </a:r>
            <a:endParaRPr lang="en-GB" dirty="0"/>
          </a:p>
        </p:txBody>
      </p:sp>
    </p:spTree>
    <p:extLst>
      <p:ext uri="{BB962C8B-B14F-4D97-AF65-F5344CB8AC3E}">
        <p14:creationId xmlns:p14="http://schemas.microsoft.com/office/powerpoint/2010/main" val="20519539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bg>
      <p:bgRef idx="1001">
        <a:schemeClr val="bg2"/>
      </p:bgRef>
    </p:bg>
    <p:spTree>
      <p:nvGrpSpPr>
        <p:cNvPr id="1" name=""/>
        <p:cNvGrpSpPr/>
        <p:nvPr/>
      </p:nvGrpSpPr>
      <p:grpSpPr>
        <a:xfrm>
          <a:off x="0" y="0"/>
          <a:ext cx="0" cy="0"/>
          <a:chOff x="0" y="0"/>
          <a:chExt cx="0" cy="0"/>
        </a:xfrm>
      </p:grpSpPr>
      <p:sp>
        <p:nvSpPr>
          <p:cNvPr id="7" name="Picture Placeholder 6"/>
          <p:cNvSpPr>
            <a:spLocks noGrp="1" noChangeAspect="1"/>
          </p:cNvSpPr>
          <p:nvPr>
            <p:ph type="pic" sz="quarter" idx="14"/>
          </p:nvPr>
        </p:nvSpPr>
        <p:spPr>
          <a:xfrm>
            <a:off x="0" y="0"/>
            <a:ext cx="12192000" cy="6858000"/>
          </a:xfrm>
        </p:spPr>
        <p:txBody>
          <a:bodyPr lIns="91440">
            <a:noAutofit/>
          </a:bodyPr>
          <a:lstStyle>
            <a:lvl1pPr algn="ctr">
              <a:defRPr/>
            </a:lvl1pPr>
          </a:lstStyle>
          <a:p>
            <a:r>
              <a:rPr lang="en-US" baseline="0" smtClean="0"/>
              <a:t>Click icon to add picture</a:t>
            </a:r>
            <a:endParaRPr lang="en-US" dirty="0"/>
          </a:p>
        </p:txBody>
      </p:sp>
      <p:sp>
        <p:nvSpPr>
          <p:cNvPr id="4" name="Slide Number Placeholder 3"/>
          <p:cNvSpPr>
            <a:spLocks noGrp="1"/>
          </p:cNvSpPr>
          <p:nvPr>
            <p:ph type="sldNum" sz="quarter" idx="12"/>
          </p:nvPr>
        </p:nvSpPr>
        <p:spPr>
          <a:xfrm>
            <a:off x="11747687" y="6465381"/>
            <a:ext cx="431425" cy="365125"/>
          </a:xfrm>
          <a:prstGeom prst="rect">
            <a:avLst/>
          </a:prstGeom>
        </p:spPr>
        <p:txBody>
          <a:bodyPr/>
          <a:lstStyle/>
          <a:p>
            <a:fld id="{5AE1514C-5E56-4738-A1FF-4B1CFD2A3E36}" type="slidenum">
              <a:rPr lang="en-US" smtClean="0"/>
              <a:t>‹#›</a:t>
            </a:fld>
            <a:endParaRPr lang="en-US" dirty="0"/>
          </a:p>
        </p:txBody>
      </p:sp>
      <p:sp>
        <p:nvSpPr>
          <p:cNvPr id="2" name="Title 1"/>
          <p:cNvSpPr>
            <a:spLocks noGrp="1"/>
          </p:cNvSpPr>
          <p:nvPr>
            <p:ph type="title" hasCustomPrompt="1"/>
          </p:nvPr>
        </p:nvSpPr>
        <p:spPr>
          <a:xfrm>
            <a:off x="966652" y="2567613"/>
            <a:ext cx="8804365" cy="1403495"/>
          </a:xfrm>
          <a:prstGeom prst="rect">
            <a:avLst/>
          </a:prstGeom>
        </p:spPr>
        <p:txBody>
          <a:bodyPr/>
          <a:lstStyle>
            <a:lvl1pPr algn="l">
              <a:defRPr lang="en-US" sz="8800" b="1" i="0" kern="1200" spc="100" dirty="0">
                <a:gradFill>
                  <a:gsLst>
                    <a:gs pos="0">
                      <a:schemeClr val="accent1">
                        <a:lumMod val="5000"/>
                        <a:lumOff val="95000"/>
                      </a:schemeClr>
                    </a:gs>
                    <a:gs pos="100000">
                      <a:srgbClr val="FFFFFF"/>
                    </a:gs>
                  </a:gsLst>
                  <a:lin ang="5400000" scaled="1"/>
                </a:gradFill>
                <a:latin typeface="+mn-lt"/>
                <a:ea typeface="+mn-ea"/>
                <a:cs typeface="Segoe UI Semilight" panose="020B0402040204020203" pitchFamily="34" charset="0"/>
              </a:defRPr>
            </a:lvl1pPr>
          </a:lstStyle>
          <a:p>
            <a:r>
              <a:rPr lang="en-US" dirty="0"/>
              <a:t>CLICK TO EDIT</a:t>
            </a:r>
          </a:p>
        </p:txBody>
      </p:sp>
      <p:sp>
        <p:nvSpPr>
          <p:cNvPr id="5" name="Text Placeholder 4"/>
          <p:cNvSpPr>
            <a:spLocks noGrp="1"/>
          </p:cNvSpPr>
          <p:nvPr>
            <p:ph type="body" sz="quarter" idx="13" hasCustomPrompt="1"/>
          </p:nvPr>
        </p:nvSpPr>
        <p:spPr>
          <a:xfrm>
            <a:off x="1581150" y="3971108"/>
            <a:ext cx="9461500" cy="757130"/>
          </a:xfrm>
        </p:spPr>
        <p:txBody>
          <a:bodyPr/>
          <a:lstStyle>
            <a:lvl1pPr algn="l">
              <a:defRPr lang="en-US" sz="4800" b="1" i="0" kern="1200" spc="300" dirty="0" smtClean="0">
                <a:gradFill>
                  <a:gsLst>
                    <a:gs pos="0">
                      <a:schemeClr val="accent1">
                        <a:lumMod val="5000"/>
                        <a:lumOff val="95000"/>
                      </a:schemeClr>
                    </a:gs>
                    <a:gs pos="100000">
                      <a:srgbClr val="FFFFFF"/>
                    </a:gs>
                  </a:gsLst>
                  <a:lin ang="5400000" scaled="1"/>
                </a:gradFill>
                <a:latin typeface="+mn-lt"/>
                <a:ea typeface="+mn-ea"/>
                <a:cs typeface="Segoe UI Semilight" panose="020B0402040204020203" pitchFamily="34" charset="0"/>
              </a:defRPr>
            </a:lvl1pPr>
            <a:lvl2pPr algn="l">
              <a:defRPr/>
            </a:lvl2pPr>
            <a:lvl3pPr algn="l">
              <a:defRPr/>
            </a:lvl3pPr>
            <a:lvl4pPr algn="l">
              <a:defRPr/>
            </a:lvl4pPr>
            <a:lvl5pPr algn="l">
              <a:defRPr/>
            </a:lvl5pPr>
          </a:lstStyle>
          <a:p>
            <a:pPr lvl="0"/>
            <a:r>
              <a:rPr lang="en-US" dirty="0"/>
              <a:t>EDIT MASTER TEXT</a:t>
            </a:r>
          </a:p>
        </p:txBody>
      </p:sp>
    </p:spTree>
    <p:extLst>
      <p:ext uri="{BB962C8B-B14F-4D97-AF65-F5344CB8AC3E}">
        <p14:creationId xmlns:p14="http://schemas.microsoft.com/office/powerpoint/2010/main" val="310094285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1430C59-544B-400F-B5C8-C67BE11EF16D}" type="datetime1">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940045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B324239-C255-4CCB-A3D8-36D09C601647}" type="datetime1">
              <a:rPr lang="en-US" smtClean="0"/>
              <a:t>4/25/2025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31101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F2EB39-C759-4F38-BF47-09DD56D09C1A}" type="datetime1">
              <a:rPr lang="en-US" smtClean="0"/>
              <a:t>4/25/2025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311680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D0BE72A-DD7C-4E3F-8DB3-C51647601332}" type="datetime1">
              <a:rPr lang="en-US" smtClean="0"/>
              <a:t>4/25/2025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846961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7294656-AE4A-44FE-BAE0-30218DE47BDE}" type="datetime1">
              <a:rPr lang="en-US" smtClean="0"/>
              <a:t>4/25/2025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91746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6814A5-6132-4C7B-A3C2-BAD19154C138}" type="datetime1">
              <a:rPr lang="en-US" smtClean="0"/>
              <a:t>4/25/2025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39899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smtClean="0"/>
              <a:t>Edit Master text styles</a:t>
            </a:r>
          </a:p>
        </p:txBody>
      </p:sp>
      <p:sp>
        <p:nvSpPr>
          <p:cNvPr id="5" name="Date Placeholder 4"/>
          <p:cNvSpPr>
            <a:spLocks noGrp="1"/>
          </p:cNvSpPr>
          <p:nvPr>
            <p:ph type="dt" sz="half" idx="10"/>
          </p:nvPr>
        </p:nvSpPr>
        <p:spPr/>
        <p:txBody>
          <a:bodyPr/>
          <a:lstStyle/>
          <a:p>
            <a:fld id="{266024B1-7ED1-40E3-9ED7-DC260C512313}" type="datetime1">
              <a:rPr lang="en-US" smtClean="0"/>
              <a:t>4/25/2025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1648508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40000"/>
              <a:lumOff val="60000"/>
            </a:schemeClr>
          </a:solid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9AFB2654-6061-4DCA-B94D-EB7C4F11C8FA}" type="datetime1">
              <a:rPr lang="en-US" smtClean="0"/>
              <a:t>4/25/2025</a:t>
            </a:fld>
            <a:endParaRPr lang="en-US" dirty="0"/>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n-US" dirty="0"/>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6D22F896-40B5-4ADD-8801-0D06FADFA095}" type="slidenum">
              <a:rPr lang="en-US" smtClean="0"/>
              <a:t>‹#›</a:t>
            </a:fld>
            <a:endParaRPr lang="en-US" dirty="0"/>
          </a:p>
        </p:txBody>
      </p:sp>
    </p:spTree>
    <p:extLst>
      <p:ext uri="{BB962C8B-B14F-4D97-AF65-F5344CB8AC3E}">
        <p14:creationId xmlns:p14="http://schemas.microsoft.com/office/powerpoint/2010/main" val="76696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5000">
              <a:schemeClr val="accent4">
                <a:lumMod val="5000"/>
                <a:lumOff val="95000"/>
              </a:schemeClr>
            </a:gs>
            <a:gs pos="100000">
              <a:schemeClr val="accent4">
                <a:lumMod val="45000"/>
                <a:lumOff val="55000"/>
              </a:schemeClr>
            </a:gs>
            <a:gs pos="100000">
              <a:schemeClr val="accent4">
                <a:lumMod val="45000"/>
                <a:lumOff val="55000"/>
              </a:schemeClr>
            </a:gs>
            <a:gs pos="91000">
              <a:schemeClr val="bg1"/>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FF8D49D-4BC4-43BC-B1D6-834804433EAF}" type="datetime1">
              <a:rPr lang="en-US" smtClean="0"/>
              <a:t>4/25/2025</a:t>
            </a:fld>
            <a:endParaRPr lang="en-US" dirty="0"/>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dirty="0"/>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75142594"/>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 id="2147483669" r:id="rId12"/>
    <p:sldLayoutId id="2147483670" r:id="rId13"/>
    <p:sldLayoutId id="2147483955" r:id="rId14"/>
  </p:sldLayoutIdLst>
  <p:hf sldNum="0" hdr="0" ftr="0" dt="0"/>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eb.apis.bg/p.php?i=473252&amp;b=0#p30375345" TargetMode="External"/><Relationship Id="rId2" Type="http://schemas.openxmlformats.org/officeDocument/2006/relationships/hyperlink" Target="https://web.apis.bg/p.php?i=473252&amp;b=0#p44225593" TargetMode="Externa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30.sv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eb.apis.bg/e.php?i=628098&amp;b=1#p6135124" TargetMode="External"/><Relationship Id="rId2" Type="http://schemas.openxmlformats.org/officeDocument/2006/relationships/hyperlink" Target="https://web.apis.bg/p.php?i=2752471&amp;b=0#p39464900"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image" Target="../media/image15.jpeg"/><Relationship Id="rId4" Type="http://schemas.openxmlformats.org/officeDocument/2006/relationships/hyperlink" Target="https://web.apis.bg/e.php?i=628098&amp;b=1"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eb.apis.bg/p.php?i=4093594&amp;b=0" TargetMode="External"/><Relationship Id="rId2" Type="http://schemas.openxmlformats.org/officeDocument/2006/relationships/hyperlink" Target="https://web.apis.bg/p.php?i=3066026&amp;b=0#p42690919"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web.apis.bg/p.php?i=2752471&amp;b=0#p43956988" TargetMode="External"/><Relationship Id="rId4" Type="http://schemas.openxmlformats.org/officeDocument/2006/relationships/hyperlink" Target="https://web.apis.bg/p.php?i=2752471&amp;b=0#p42353088"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eb.apis.bg/p.php?i=23457&amp;b=0"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eb.apis.bg/p.php?i=2752471&amp;b=0#p39464930" TargetMode="External"/><Relationship Id="rId2" Type="http://schemas.openxmlformats.org/officeDocument/2006/relationships/hyperlink" Target="https://web.apis.bg/p.php?i=2752471&amp;b=0#p39464934" TargetMode="Externa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10" Type="http://schemas.openxmlformats.org/officeDocument/2006/relationships/image" Target="../media/image1.png"/><Relationship Id="rId4" Type="http://schemas.openxmlformats.org/officeDocument/2006/relationships/image" Target="../media/image7.jpeg"/><Relationship Id="rId9" Type="http://schemas.openxmlformats.org/officeDocument/2006/relationships/image" Target="../media/image11.svg"/></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0.jpeg"/><Relationship Id="rId4" Type="http://schemas.openxmlformats.org/officeDocument/2006/relationships/image" Target="../media/image13.svg"/></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13.svg"/></Relationships>
</file>

<file path=ppt/slides/_rels/slide6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web.apis.bg/p.php?i=2719535&amp;b=0#p42160363"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381" r="2381"/>
          <a:stretch>
            <a:fillRect/>
          </a:stretch>
        </p:blipFill>
        <p:spPr/>
      </p:pic>
      <p:sp>
        <p:nvSpPr>
          <p:cNvPr id="17" name="Rectangle 16"/>
          <p:cNvSpPr/>
          <p:nvPr/>
        </p:nvSpPr>
        <p:spPr>
          <a:xfrm>
            <a:off x="0" y="0"/>
            <a:ext cx="12192000" cy="68580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endParaRPr lang="ru-RU" b="1" dirty="0" smtClean="0">
              <a:latin typeface="Georgia" panose="02040502050405020303" pitchFamily="18" charset="0"/>
            </a:endParaRPr>
          </a:p>
          <a:p>
            <a:pPr algn="ctr"/>
            <a:endParaRPr lang="ru-RU" b="1" dirty="0">
              <a:latin typeface="Georgia" panose="02040502050405020303" pitchFamily="18" charset="0"/>
            </a:endParaRPr>
          </a:p>
          <a:p>
            <a:pPr algn="ctr"/>
            <a:r>
              <a:rPr lang="ru-RU" b="1" dirty="0" smtClean="0">
                <a:latin typeface="Georgia" panose="02040502050405020303" pitchFamily="18" charset="0"/>
              </a:rPr>
              <a:t>Често </a:t>
            </a:r>
            <a:r>
              <a:rPr lang="ru-RU" b="1" dirty="0">
                <a:latin typeface="Georgia" panose="02040502050405020303" pitchFamily="18" charset="0"/>
              </a:rPr>
              <a:t>срещани нарушения, представляващи основания за извършване на </a:t>
            </a:r>
            <a:r>
              <a:rPr lang="ru-RU" b="1" dirty="0" smtClean="0">
                <a:latin typeface="Georgia" panose="02040502050405020303" pitchFamily="18" charset="0"/>
              </a:rPr>
              <a:t>финансови </a:t>
            </a:r>
            <a:r>
              <a:rPr lang="ru-RU" b="1" dirty="0">
                <a:latin typeface="Georgia" panose="02040502050405020303" pitchFamily="18" charset="0"/>
              </a:rPr>
              <a:t>корекции. Примери и практика на контролните органи. Конфликт на интереси.</a:t>
            </a:r>
            <a:br>
              <a:rPr lang="ru-RU" b="1" dirty="0">
                <a:latin typeface="Georgia" panose="02040502050405020303" pitchFamily="18" charset="0"/>
              </a:rPr>
            </a:br>
            <a:r>
              <a:rPr lang="ru-RU" b="1" dirty="0">
                <a:latin typeface="Georgia" panose="02040502050405020303" pitchFamily="18" charset="0"/>
              </a:rPr>
              <a:t>Определяне размер на финансова корекция.</a:t>
            </a:r>
            <a:br>
              <a:rPr lang="ru-RU" b="1" dirty="0">
                <a:latin typeface="Georgia" panose="02040502050405020303" pitchFamily="18" charset="0"/>
              </a:rPr>
            </a:br>
            <a:r>
              <a:rPr lang="ru-RU" b="1" dirty="0">
                <a:solidFill>
                  <a:srgbClr val="FFC000"/>
                </a:solidFill>
                <a:latin typeface="Georgia" panose="02040502050405020303" pitchFamily="18" charset="0"/>
              </a:rPr>
              <a:t>Администриране на сигнали за нередности</a:t>
            </a:r>
            <a:r>
              <a:rPr lang="ru-RU" b="1" dirty="0" smtClean="0">
                <a:solidFill>
                  <a:srgbClr val="FFC000"/>
                </a:solidFill>
                <a:latin typeface="Georgia" panose="02040502050405020303" pitchFamily="18" charset="0"/>
              </a:rPr>
              <a:t>.</a:t>
            </a:r>
          </a:p>
          <a:p>
            <a:pPr algn="ctr"/>
            <a:r>
              <a:rPr lang="ru-RU" b="1" dirty="0">
                <a:solidFill>
                  <a:srgbClr val="FFC000"/>
                </a:solidFill>
              </a:rPr>
              <a:t/>
            </a:r>
            <a:br>
              <a:rPr lang="ru-RU" b="1" dirty="0">
                <a:solidFill>
                  <a:srgbClr val="FFC000"/>
                </a:solidFill>
              </a:rPr>
            </a:br>
            <a:r>
              <a:rPr lang="ru-RU" sz="1100" b="1" dirty="0">
                <a:latin typeface="Georgia" panose="02040502050405020303" pitchFamily="18" charset="0"/>
              </a:rPr>
              <a:t>Дирекция „Управление на териториалното сътрудничество“</a:t>
            </a:r>
            <a:br>
              <a:rPr lang="ru-RU" sz="1100" b="1" dirty="0">
                <a:latin typeface="Georgia" panose="02040502050405020303" pitchFamily="18" charset="0"/>
              </a:rPr>
            </a:br>
            <a:r>
              <a:rPr lang="ru-RU" sz="1100" b="1" dirty="0">
                <a:latin typeface="Georgia" panose="02040502050405020303" pitchFamily="18" charset="0"/>
              </a:rPr>
              <a:t>Отдел „Законодателство и нередности“</a:t>
            </a:r>
            <a:br>
              <a:rPr lang="ru-RU" sz="1100" b="1" dirty="0">
                <a:latin typeface="Georgia" panose="02040502050405020303" pitchFamily="18" charset="0"/>
              </a:rPr>
            </a:br>
            <a:r>
              <a:rPr lang="ru-RU" sz="1100" b="1" dirty="0">
                <a:latin typeface="Georgia" panose="02040502050405020303" pitchFamily="18" charset="0"/>
              </a:rPr>
              <a:t>25.04.2025 г., София</a:t>
            </a:r>
            <a:r>
              <a:rPr lang="ru-RU" b="1" dirty="0"/>
              <a:t/>
            </a:r>
            <a:br>
              <a:rPr lang="ru-RU" b="1" dirty="0"/>
            </a:br>
            <a:endParaRPr lang="en-US" b="1" dirty="0"/>
          </a:p>
        </p:txBody>
      </p:sp>
      <p:sp>
        <p:nvSpPr>
          <p:cNvPr id="14" name="Oval 13"/>
          <p:cNvSpPr/>
          <p:nvPr/>
        </p:nvSpPr>
        <p:spPr>
          <a:xfrm>
            <a:off x="1219939" y="-739444"/>
            <a:ext cx="9107555" cy="9034439"/>
          </a:xfrm>
          <a:prstGeom prst="ellipse">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15" name="Oval 14"/>
          <p:cNvSpPr/>
          <p:nvPr/>
        </p:nvSpPr>
        <p:spPr>
          <a:xfrm>
            <a:off x="1219939" y="-739444"/>
            <a:ext cx="9107555" cy="9034439"/>
          </a:xfrm>
          <a:prstGeom prst="ellipse">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16" name="Oval 15"/>
          <p:cNvSpPr/>
          <p:nvPr/>
        </p:nvSpPr>
        <p:spPr>
          <a:xfrm>
            <a:off x="1219939" y="-739444"/>
            <a:ext cx="9107555" cy="9034439"/>
          </a:xfrm>
          <a:prstGeom prst="ellipse">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10" name="Oval 9"/>
          <p:cNvSpPr/>
          <p:nvPr/>
        </p:nvSpPr>
        <p:spPr>
          <a:xfrm>
            <a:off x="5907634" y="3213970"/>
            <a:ext cx="2805809" cy="2783284"/>
          </a:xfrm>
          <a:prstGeom prst="ellipse">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11" name="Oval 10"/>
          <p:cNvSpPr/>
          <p:nvPr/>
        </p:nvSpPr>
        <p:spPr>
          <a:xfrm>
            <a:off x="5907634" y="3213970"/>
            <a:ext cx="2805809" cy="2783284"/>
          </a:xfrm>
          <a:prstGeom prst="ellipse">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12" name="Oval 11"/>
          <p:cNvSpPr/>
          <p:nvPr/>
        </p:nvSpPr>
        <p:spPr>
          <a:xfrm>
            <a:off x="5907634" y="3222186"/>
            <a:ext cx="2805809" cy="2783284"/>
          </a:xfrm>
          <a:prstGeom prst="ellipse">
            <a:avLst/>
          </a:prstGeom>
          <a:noFill/>
          <a:ln w="19050" cmpd="thinThick">
            <a:solidFill>
              <a:schemeClr val="accent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dirty="0">
              <a:ln>
                <a:noFill/>
              </a:ln>
              <a:solidFill>
                <a:sysClr val="windowText" lastClr="000000"/>
              </a:solidFill>
              <a:effectLst/>
              <a:uLnTx/>
              <a:uFillTx/>
            </a:endParaRPr>
          </a:p>
        </p:txBody>
      </p:sp>
      <p:sp>
        <p:nvSpPr>
          <p:cNvPr id="9" name="Title 6"/>
          <p:cNvSpPr txBox="1">
            <a:spLocks/>
          </p:cNvSpPr>
          <p:nvPr/>
        </p:nvSpPr>
        <p:spPr>
          <a:xfrm>
            <a:off x="1679957" y="3280601"/>
            <a:ext cx="5909265" cy="874205"/>
          </a:xfrm>
          <a:prstGeom prst="rect">
            <a:avLst/>
          </a:prstGeom>
        </p:spPr>
        <p:txBody>
          <a:bodyPr vert="horz" lIns="91440" tIns="0" rIns="91440" bIns="0" rtlCol="0" anchor="ctr">
            <a:noAutofit/>
          </a:bodyPr>
          <a:lstStyle>
            <a:lvl1pPr algn="ctr" defTabSz="914400" rtl="0" eaLnBrk="1" latinLnBrk="0" hangingPunct="1">
              <a:lnSpc>
                <a:spcPct val="90000"/>
              </a:lnSpc>
              <a:spcBef>
                <a:spcPct val="0"/>
              </a:spcBef>
              <a:buNone/>
              <a:defRPr lang="en-US" sz="3200" b="1" i="0" kern="1200" spc="300" dirty="0">
                <a:solidFill>
                  <a:schemeClr val="tx1">
                    <a:lumMod val="85000"/>
                    <a:lumOff val="15000"/>
                  </a:schemeClr>
                </a:solidFill>
                <a:latin typeface="+mj-lt"/>
                <a:ea typeface="+mn-ea"/>
                <a:cs typeface="Segoe UI Semilight" panose="020B0402040204020203" pitchFamily="34" charset="0"/>
              </a:defRPr>
            </a:lvl1pPr>
          </a:lstStyle>
          <a:p>
            <a:endParaRPr lang="en-US" sz="8800" spc="-300" dirty="0">
              <a:gradFill>
                <a:gsLst>
                  <a:gs pos="0">
                    <a:schemeClr val="accent1">
                      <a:lumMod val="5000"/>
                      <a:lumOff val="95000"/>
                    </a:schemeClr>
                  </a:gs>
                  <a:gs pos="100000">
                    <a:schemeClr val="bg1"/>
                  </a:gs>
                </a:gsLst>
                <a:lin ang="5400000" scaled="1"/>
              </a:gradFill>
              <a:latin typeface="+mn-lt"/>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000" y="510776"/>
            <a:ext cx="9314791" cy="1914869"/>
          </a:xfrm>
          <a:prstGeom prst="rect">
            <a:avLst/>
          </a:prstGeom>
        </p:spPr>
      </p:pic>
      <p:sp>
        <p:nvSpPr>
          <p:cNvPr id="21" name="Freeform: Shape 18"/>
          <p:cNvSpPr/>
          <p:nvPr/>
        </p:nvSpPr>
        <p:spPr>
          <a:xfrm>
            <a:off x="7066474" y="4117484"/>
            <a:ext cx="488128" cy="488128"/>
          </a:xfrm>
          <a:custGeom>
            <a:avLst/>
            <a:gdLst>
              <a:gd name="connsiteX0" fmla="*/ 244064 w 488128"/>
              <a:gd name="connsiteY0" fmla="*/ 0 h 488128"/>
              <a:gd name="connsiteX1" fmla="*/ 488128 w 488128"/>
              <a:gd name="connsiteY1" fmla="*/ 244064 h 488128"/>
              <a:gd name="connsiteX2" fmla="*/ 244064 w 488128"/>
              <a:gd name="connsiteY2" fmla="*/ 488128 h 488128"/>
              <a:gd name="connsiteX3" fmla="*/ 0 w 488128"/>
              <a:gd name="connsiteY3" fmla="*/ 244064 h 488128"/>
              <a:gd name="connsiteX4" fmla="*/ 244064 w 488128"/>
              <a:gd name="connsiteY4" fmla="*/ 0 h 48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128" h="488128">
                <a:moveTo>
                  <a:pt x="244064" y="0"/>
                </a:moveTo>
                <a:cubicBezTo>
                  <a:pt x="378857" y="0"/>
                  <a:pt x="488128" y="109271"/>
                  <a:pt x="488128" y="244064"/>
                </a:cubicBezTo>
                <a:cubicBezTo>
                  <a:pt x="488128" y="378857"/>
                  <a:pt x="378857" y="488128"/>
                  <a:pt x="244064" y="488128"/>
                </a:cubicBezTo>
                <a:cubicBezTo>
                  <a:pt x="109271" y="488128"/>
                  <a:pt x="0" y="378857"/>
                  <a:pt x="0" y="244064"/>
                </a:cubicBezTo>
                <a:cubicBezTo>
                  <a:pt x="0" y="109271"/>
                  <a:pt x="109271" y="0"/>
                  <a:pt x="244064" y="0"/>
                </a:cubicBezTo>
                <a:close/>
              </a:path>
            </a:pathLst>
          </a:custGeom>
          <a:solidFill>
            <a:srgbClr val="FFC000"/>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0154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10" presetClass="exit" presetSubtype="0" fill="hold" grpId="1" nodeType="withEffect">
                                  <p:stCondLst>
                                    <p:cond delay="250"/>
                                  </p:stCondLst>
                                  <p:childTnLst>
                                    <p:animEffect transition="out" filter="fade">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53" presetClass="entr" presetSubtype="16"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par>
                                <p:cTn id="18" presetID="10" presetClass="exit" presetSubtype="0" fill="hold" grpId="1" nodeType="withEffect">
                                  <p:stCondLst>
                                    <p:cond delay="500"/>
                                  </p:stCondLst>
                                  <p:childTnLst>
                                    <p:animEffect transition="out" filter="fade">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par>
                                <p:cTn id="21" presetID="53" presetClass="entr" presetSubtype="16" fill="hold" grpId="0" nodeType="withEffect">
                                  <p:stCondLst>
                                    <p:cond delay="5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10" presetClass="exit" presetSubtype="0" fill="hold" grpId="1" nodeType="withEffect">
                                  <p:stCondLst>
                                    <p:cond delay="750"/>
                                  </p:stCondLst>
                                  <p:childTnLst>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10" presetClass="exit" presetSubtype="0" fill="hold" grpId="1" nodeType="withEffect">
                                  <p:stCondLst>
                                    <p:cond delay="25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par>
                                <p:cTn id="37" presetID="53" presetClass="entr" presetSubtype="16" fill="hold" grpId="0" nodeType="withEffect">
                                  <p:stCondLst>
                                    <p:cond delay="25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10" presetClass="exit" presetSubtype="0" fill="hold" grpId="1" nodeType="withEffect">
                                  <p:stCondLst>
                                    <p:cond delay="50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par>
                                <p:cTn id="45" presetID="53" presetClass="entr" presetSubtype="16" fill="hold" grpId="0" nodeType="withEffect">
                                  <p:stCondLst>
                                    <p:cond delay="5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10" presetClass="exit" presetSubtype="0" fill="hold" grpId="1" nodeType="withEffect">
                                  <p:stCondLst>
                                    <p:cond delay="750"/>
                                  </p:stCondLst>
                                  <p:childTnLst>
                                    <p:animEffect transition="out" filter="fade">
                                      <p:cBhvr>
                                        <p:cTn id="51" dur="500"/>
                                        <p:tgtEl>
                                          <p:spTgt spid="12"/>
                                        </p:tgtEl>
                                      </p:cBhvr>
                                    </p:animEffect>
                                    <p:set>
                                      <p:cBhvr>
                                        <p:cTn id="52" dur="1" fill="hold">
                                          <p:stCondLst>
                                            <p:cond delay="499"/>
                                          </p:stCondLst>
                                        </p:cTn>
                                        <p:tgtEl>
                                          <p:spTgt spid="12"/>
                                        </p:tgtEl>
                                        <p:attrNameLst>
                                          <p:attrName>style.visibility</p:attrName>
                                        </p:attrNameLst>
                                      </p:cBhvr>
                                      <p:to>
                                        <p:strVal val="hidden"/>
                                      </p:to>
                                    </p:set>
                                  </p:childTnLst>
                                </p:cTn>
                              </p:par>
                            </p:childTnLst>
                          </p:cTn>
                        </p:par>
                        <p:par>
                          <p:cTn id="53" fill="hold">
                            <p:stCondLst>
                              <p:cond delay="1250"/>
                            </p:stCondLst>
                            <p:childTnLst>
                              <p:par>
                                <p:cTn id="54" presetID="1"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0" grpId="0" animBg="1"/>
      <p:bldP spid="10" grpId="1" animBg="1"/>
      <p:bldP spid="11" grpId="0" animBg="1"/>
      <p:bldP spid="11" grpId="1" animBg="1"/>
      <p:bldP spid="12" grpId="0" animBg="1"/>
      <p:bldP spid="12" grpId="1"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8987" y="539820"/>
            <a:ext cx="10772775" cy="1658198"/>
          </a:xfrm>
        </p:spPr>
        <p:txBody>
          <a:bodyPr>
            <a:noAutofit/>
          </a:bodyPr>
          <a:lstStyle/>
          <a:p>
            <a:pPr algn="ctr"/>
            <a:r>
              <a:rPr lang="ru-RU" sz="2800" b="1" dirty="0" smtClean="0">
                <a:solidFill>
                  <a:srgbClr val="0070C0"/>
                </a:solidFill>
                <a:latin typeface="Georgia" panose="02040502050405020303" pitchFamily="18" charset="0"/>
              </a:rPr>
              <a:t>Нередности </a:t>
            </a:r>
            <a:r>
              <a:rPr lang="ru-RU" sz="2800" b="1" dirty="0">
                <a:solidFill>
                  <a:srgbClr val="0070C0"/>
                </a:solidFill>
                <a:latin typeface="Georgia" panose="02040502050405020303" pitchFamily="18" charset="0"/>
              </a:rPr>
              <a:t>по Приложение №</a:t>
            </a:r>
            <a:r>
              <a:rPr lang="ru-RU" sz="2800" b="1" dirty="0" smtClean="0">
                <a:solidFill>
                  <a:srgbClr val="0070C0"/>
                </a:solidFill>
                <a:latin typeface="Georgia" panose="02040502050405020303" pitchFamily="18" charset="0"/>
              </a:rPr>
              <a:t>1 </a:t>
            </a:r>
            <a:r>
              <a:rPr lang="ru-RU" sz="2800" b="1" dirty="0">
                <a:solidFill>
                  <a:srgbClr val="0070C0"/>
                </a:solidFill>
                <a:latin typeface="Georgia" panose="02040502050405020303" pitchFamily="18" charset="0"/>
              </a:rPr>
              <a:t>към чл.2, ал.1 от Наредбата за посочване на нередности </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1662546" y="2198018"/>
            <a:ext cx="10279216" cy="4095173"/>
          </a:xfrm>
        </p:spPr>
        <p:txBody>
          <a:bodyPr>
            <a:noAutofit/>
          </a:bodyPr>
          <a:lstStyle/>
          <a:p>
            <a:pPr algn="just">
              <a:lnSpc>
                <a:spcPct val="100000"/>
              </a:lnSpc>
            </a:pPr>
            <a:r>
              <a:rPr lang="ru-RU" sz="1800" b="1" dirty="0">
                <a:latin typeface="Georgia" panose="02040502050405020303" pitchFamily="18" charset="0"/>
              </a:rPr>
              <a:t>Чл.70, ал.2 и чл. 72, ал.5 от ЗУСЕФСУ посочват, че при нередност по чл.70, ал.1, т.9 от ЗУСЕСИФ случаите на нередности се посочват в нормативен акт на МС, като минималните и максималните стойности на процентните показатели корекция се определят с акт на МС по чл.70, ал.2 от </a:t>
            </a:r>
            <a:r>
              <a:rPr lang="ru-RU" sz="1800" b="1" dirty="0" smtClean="0">
                <a:latin typeface="Georgia" panose="02040502050405020303" pitchFamily="18" charset="0"/>
              </a:rPr>
              <a:t>ЗУСЕФСУ.</a:t>
            </a:r>
            <a:endParaRPr lang="en-US" sz="1800" b="1" dirty="0" smtClean="0">
              <a:latin typeface="Georgia" panose="02040502050405020303" pitchFamily="18" charset="0"/>
            </a:endParaRPr>
          </a:p>
          <a:p>
            <a:pPr algn="just">
              <a:lnSpc>
                <a:spcPct val="100000"/>
              </a:lnSpc>
            </a:pPr>
            <a:r>
              <a:rPr lang="ru-RU" sz="1800" dirty="0" smtClean="0">
                <a:latin typeface="Georgia" panose="02040502050405020303" pitchFamily="18" charset="0"/>
              </a:rPr>
              <a:t>В редакцията на Наредбата, </a:t>
            </a:r>
            <a:r>
              <a:rPr lang="ru-RU" sz="1800" dirty="0">
                <a:latin typeface="Georgia" panose="02040502050405020303" pitchFamily="18" charset="0"/>
              </a:rPr>
              <a:t>ДВ. бр.102 от 23 декември 2022г.</a:t>
            </a:r>
            <a:r>
              <a:rPr lang="ru-RU" sz="1800" dirty="0" smtClean="0">
                <a:latin typeface="Georgia" panose="02040502050405020303" pitchFamily="18" charset="0"/>
              </a:rPr>
              <a:t> Приложение № 1 е структурирано в </a:t>
            </a:r>
            <a:r>
              <a:rPr lang="ru-RU" sz="1800" dirty="0">
                <a:latin typeface="Georgia" panose="02040502050405020303" pitchFamily="18" charset="0"/>
              </a:rPr>
              <a:t>три </a:t>
            </a:r>
            <a:r>
              <a:rPr lang="ru-RU" sz="1800" dirty="0" smtClean="0">
                <a:latin typeface="Georgia" panose="02040502050405020303" pitchFamily="18" charset="0"/>
              </a:rPr>
              <a:t>раздела</a:t>
            </a:r>
            <a:r>
              <a:rPr lang="ru-RU" sz="1800" dirty="0">
                <a:latin typeface="Georgia" panose="02040502050405020303" pitchFamily="18" charset="0"/>
              </a:rPr>
              <a:t> </a:t>
            </a:r>
            <a:r>
              <a:rPr lang="ru-RU" sz="1800" dirty="0" smtClean="0">
                <a:latin typeface="Georgia" panose="02040502050405020303" pitchFamily="18" charset="0"/>
              </a:rPr>
              <a:t>- нередности </a:t>
            </a:r>
            <a:r>
              <a:rPr lang="ru-RU" sz="1800" dirty="0">
                <a:latin typeface="Georgia" panose="02040502050405020303" pitchFamily="18" charset="0"/>
              </a:rPr>
              <a:t>за нарушения допуснати на етап на </a:t>
            </a:r>
            <a:r>
              <a:rPr lang="ru-RU" sz="1800" b="1" dirty="0">
                <a:latin typeface="Georgia" panose="02040502050405020303" pitchFamily="18" charset="0"/>
              </a:rPr>
              <a:t>обявяване и документация </a:t>
            </a:r>
            <a:r>
              <a:rPr lang="ru-RU" sz="1800" dirty="0">
                <a:latin typeface="Georgia" panose="02040502050405020303" pitchFamily="18" charset="0"/>
              </a:rPr>
              <a:t>за обществена поръчка/процедура за избор с публична </a:t>
            </a:r>
            <a:r>
              <a:rPr lang="ru-RU" sz="1800" dirty="0" smtClean="0">
                <a:latin typeface="Georgia" panose="02040502050405020303" pitchFamily="18" charset="0"/>
              </a:rPr>
              <a:t>покана, нередности </a:t>
            </a:r>
            <a:r>
              <a:rPr lang="ru-RU" sz="1800" dirty="0">
                <a:latin typeface="Georgia" panose="02040502050405020303" pitchFamily="18" charset="0"/>
              </a:rPr>
              <a:t>за нарушения на етап на </a:t>
            </a:r>
            <a:r>
              <a:rPr lang="ru-RU" sz="1800" b="1" dirty="0">
                <a:latin typeface="Georgia" panose="02040502050405020303" pitchFamily="18" charset="0"/>
              </a:rPr>
              <a:t>оценяване на предложенията и избор </a:t>
            </a:r>
            <a:r>
              <a:rPr lang="ru-RU" sz="1800" dirty="0">
                <a:latin typeface="Georgia" panose="02040502050405020303" pitchFamily="18" charset="0"/>
              </a:rPr>
              <a:t>на </a:t>
            </a:r>
            <a:r>
              <a:rPr lang="ru-RU" sz="1800" dirty="0" smtClean="0">
                <a:latin typeface="Georgia" panose="02040502050405020303" pitchFamily="18" charset="0"/>
              </a:rPr>
              <a:t>изпълнител, нередности </a:t>
            </a:r>
            <a:r>
              <a:rPr lang="ru-RU" sz="1800" dirty="0">
                <a:latin typeface="Georgia" panose="02040502050405020303" pitchFamily="18" charset="0"/>
              </a:rPr>
              <a:t>за нарушения на етапа на </a:t>
            </a:r>
            <a:r>
              <a:rPr lang="ru-RU" sz="1800" b="1" dirty="0">
                <a:latin typeface="Georgia" panose="02040502050405020303" pitchFamily="18" charset="0"/>
              </a:rPr>
              <a:t>изпълнение на сключения договор</a:t>
            </a:r>
            <a:r>
              <a:rPr lang="ru-RU" sz="1800" dirty="0">
                <a:latin typeface="Georgia" panose="02040502050405020303" pitchFamily="18" charset="0"/>
              </a:rPr>
              <a:t>, но рефлектиращи върху параметрите, при които се оформя конкурентната среда в рамките на процедурата.</a:t>
            </a:r>
          </a:p>
          <a:p>
            <a:pPr algn="just">
              <a:lnSpc>
                <a:spcPct val="100000"/>
              </a:lnSpc>
            </a:pPr>
            <a:r>
              <a:rPr lang="ru-RU" sz="1800" b="1" dirty="0" smtClean="0">
                <a:latin typeface="Georgia" panose="02040502050405020303" pitchFamily="18" charset="0"/>
              </a:rPr>
              <a:t>С последната редакция от ДВ</a:t>
            </a:r>
            <a:r>
              <a:rPr lang="ru-RU" sz="1800" b="1" dirty="0">
                <a:latin typeface="Georgia" panose="02040502050405020303" pitchFamily="18" charset="0"/>
              </a:rPr>
              <a:t>. бр.59 от 12 юли 2024г</a:t>
            </a:r>
            <a:r>
              <a:rPr lang="ru-RU" sz="1800" b="1" dirty="0" smtClean="0">
                <a:latin typeface="Georgia" panose="02040502050405020303" pitchFamily="18" charset="0"/>
              </a:rPr>
              <a:t>. тази структура е премахната</a:t>
            </a:r>
            <a:r>
              <a:rPr lang="ru-RU" sz="1800" dirty="0" smtClean="0">
                <a:latin typeface="Georgia" panose="02040502050405020303" pitchFamily="18" charset="0"/>
              </a:rPr>
              <a:t> съпреки, че видовете нередности са запазили своята последователност. </a:t>
            </a:r>
            <a:endParaRPr lang="ru-RU" sz="1800" dirty="0">
              <a:latin typeface="Georgia" panose="02040502050405020303" pitchFamily="18" charset="0"/>
            </a:endParaRPr>
          </a:p>
          <a:p>
            <a:pPr algn="just">
              <a:lnSpc>
                <a:spcPct val="170000"/>
              </a:lnSpc>
            </a:pPr>
            <a:r>
              <a:rPr lang="bg-BG" sz="1200" dirty="0">
                <a:solidFill>
                  <a:srgbClr val="FF0000"/>
                </a:solidFill>
                <a:latin typeface="Georgia" panose="02040502050405020303" pitchFamily="18" charset="0"/>
              </a:rPr>
              <a:t> </a:t>
            </a:r>
            <a:endParaRPr lang="en-US" sz="1200" dirty="0">
              <a:latin typeface="Georgia" panose="02040502050405020303" pitchFamily="18" charset="0"/>
            </a:endParaRPr>
          </a:p>
        </p:txBody>
      </p:sp>
      <p:pic>
        <p:nvPicPr>
          <p:cNvPr id="5" name="Shape 26"/>
          <p:cNvPicPr/>
          <p:nvPr/>
        </p:nvPicPr>
        <p:blipFill>
          <a:blip r:embed="rId2"/>
          <a:stretch/>
        </p:blipFill>
        <p:spPr>
          <a:xfrm>
            <a:off x="0" y="2649683"/>
            <a:ext cx="1465118" cy="1924196"/>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7099902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5509"/>
            <a:ext cx="12191999" cy="587277"/>
          </a:xfrm>
        </p:spPr>
        <p:txBody>
          <a:bodyPr>
            <a:normAutofit fontScale="90000"/>
          </a:bodyPr>
          <a:lstStyle/>
          <a:p>
            <a:pPr algn="ctr"/>
            <a:r>
              <a:rPr lang="ru-RU" sz="2200" b="1" dirty="0" smtClean="0">
                <a:solidFill>
                  <a:srgbClr val="0070C0"/>
                </a:solidFill>
                <a:latin typeface="Georgia" panose="02040502050405020303" pitchFamily="18" charset="0"/>
              </a:rPr>
              <a:t/>
            </a:r>
            <a:br>
              <a:rPr lang="ru-RU" sz="2200" b="1" dirty="0" smtClean="0">
                <a:solidFill>
                  <a:srgbClr val="0070C0"/>
                </a:solidFill>
                <a:latin typeface="Georgia" panose="02040502050405020303" pitchFamily="18" charset="0"/>
              </a:rPr>
            </a:br>
            <a:r>
              <a:rPr lang="ru-RU" sz="2200" b="1" dirty="0" smtClean="0">
                <a:solidFill>
                  <a:srgbClr val="0070C0"/>
                </a:solidFill>
                <a:latin typeface="Georgia" panose="02040502050405020303" pitchFamily="18" charset="0"/>
              </a:rPr>
              <a:t>Нарушения по т. 1 от Приложение № 1 от Наредбата за посочване </a:t>
            </a:r>
            <a:r>
              <a:rPr lang="ru-RU" sz="2200" b="1" dirty="0">
                <a:solidFill>
                  <a:srgbClr val="0070C0"/>
                </a:solidFill>
                <a:latin typeface="Georgia" panose="02040502050405020303" pitchFamily="18" charset="0"/>
              </a:rPr>
              <a:t>на </a:t>
            </a:r>
            <a:r>
              <a:rPr lang="ru-RU" sz="2200" b="1" dirty="0" smtClean="0">
                <a:solidFill>
                  <a:srgbClr val="0070C0"/>
                </a:solidFill>
                <a:latin typeface="Georgia" panose="02040502050405020303" pitchFamily="18" charset="0"/>
              </a:rPr>
              <a:t>нередностите. </a:t>
            </a:r>
            <a:br>
              <a:rPr lang="ru-RU" sz="2200" b="1" dirty="0" smtClean="0">
                <a:solidFill>
                  <a:srgbClr val="0070C0"/>
                </a:solidFill>
                <a:latin typeface="Georgia" panose="02040502050405020303" pitchFamily="18" charset="0"/>
              </a:rPr>
            </a:br>
            <a:r>
              <a:rPr lang="ru-RU" sz="2200" b="1" dirty="0" smtClean="0">
                <a:solidFill>
                  <a:srgbClr val="FFC000"/>
                </a:solidFill>
                <a:latin typeface="Georgia" panose="02040502050405020303" pitchFamily="18" charset="0"/>
              </a:rPr>
              <a:t>Липса </a:t>
            </a:r>
            <a:r>
              <a:rPr lang="ru-RU" sz="2200" b="1" dirty="0">
                <a:solidFill>
                  <a:srgbClr val="FFC000"/>
                </a:solidFill>
                <a:latin typeface="Georgia" panose="02040502050405020303" pitchFamily="18" charset="0"/>
              </a:rPr>
              <a:t>на публикуване на обявление за обществена поръчка/публична покана или неоснователно директно възлагане (т.е. Незаконосъобразен избор на процедура на договаряне без предварително обявление, договаряне без предварителна покана за участие, договаряне без публикуване на обявление за поръчка, пряко договаряне).</a:t>
            </a:r>
            <a:r>
              <a:rPr lang="ru-RU" sz="2400" b="1" dirty="0">
                <a:solidFill>
                  <a:srgbClr val="FFC000"/>
                </a:solidFill>
                <a:latin typeface="Georgia" panose="02040502050405020303" pitchFamily="18" charset="0"/>
              </a:rPr>
              <a:t/>
            </a:r>
            <a:br>
              <a:rPr lang="ru-RU" sz="2400" b="1" dirty="0">
                <a:solidFill>
                  <a:srgbClr val="FFC000"/>
                </a:solidFill>
                <a:latin typeface="Georgia" panose="02040502050405020303" pitchFamily="18" charset="0"/>
              </a:rPr>
            </a:b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4834547" y="2446564"/>
            <a:ext cx="7243153" cy="4597400"/>
          </a:xfrm>
        </p:spPr>
        <p:txBody>
          <a:bodyPr>
            <a:noAutofit/>
          </a:bodyPr>
          <a:lstStyle/>
          <a:p>
            <a:pPr indent="0" algn="just">
              <a:lnSpc>
                <a:spcPct val="100000"/>
              </a:lnSpc>
              <a:spcAft>
                <a:spcPts val="0"/>
              </a:spcAft>
              <a:buNone/>
            </a:pP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Нередността </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в хипотеза на б. „а“ може да бъде осъществена чрез непубликуване на обявлението за обществената </a:t>
            </a: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поръчка/публичната покана </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в съответствие с приложимите правила (например публикуване в "Официален вестник" на Европейския съюз </a:t>
            </a: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(ОВ </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на ЕС), когато законодателството го изисква) или при директно възлагане, като възлагане в резултат на процедура на договаряне без предварително обявление, договаряне без предварителна покана за участие, договаряне без публикуване на обявление за поръчка, пряко договаряне, без да са налице основанията за избора им. </a:t>
            </a:r>
            <a:endPar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endParaRPr>
          </a:p>
          <a:p>
            <a:pPr indent="0" algn="just">
              <a:lnSpc>
                <a:spcPct val="100000"/>
              </a:lnSpc>
              <a:spcAft>
                <a:spcPts val="0"/>
              </a:spcAft>
              <a:buNone/>
            </a:pP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Съгласно б</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 </a:t>
            </a: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„б“ </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въпреки липсата на изискуемата публичност в ОВ на ЕС относно обявлението за обществена поръчка/в ИСУН относно публичната покана публикуването е направено с други подходящи </a:t>
            </a:r>
            <a:r>
              <a:rPr lang="ru-RU" sz="1800" dirty="0" smtClean="0">
                <a:solidFill>
                  <a:srgbClr val="000000"/>
                </a:solidFill>
                <a:latin typeface="Georgia" panose="02040502050405020303" pitchFamily="18" charset="0"/>
                <a:ea typeface="Calibri" panose="020F0502020204030204" pitchFamily="34" charset="0"/>
                <a:cs typeface="Times New Roman" panose="02020603050405020304" pitchFamily="18" charset="0"/>
              </a:rPr>
              <a:t>средства</a:t>
            </a:r>
            <a:r>
              <a:rPr lang="ru-RU" sz="1800" dirty="0">
                <a:solidFill>
                  <a:srgbClr val="000000"/>
                </a:solidFill>
                <a:latin typeface="Georgia" panose="02040502050405020303" pitchFamily="18" charset="0"/>
                <a:ea typeface="Calibri" panose="020F0502020204030204" pitchFamily="34" charset="0"/>
                <a:cs typeface="Times New Roman" panose="02020603050405020304" pitchFamily="18" charset="0"/>
              </a:rPr>
              <a:t>.</a:t>
            </a:r>
          </a:p>
          <a:p>
            <a:pPr indent="0" algn="just">
              <a:lnSpc>
                <a:spcPct val="100000"/>
              </a:lnSpc>
              <a:spcAft>
                <a:spcPts val="0"/>
              </a:spcAft>
              <a:buNone/>
            </a:pPr>
            <a:endParaRPr lang="en-US" sz="2000" dirty="0">
              <a:latin typeface="Georgia" panose="02040502050405020303" pitchFamily="18" charset="0"/>
              <a:ea typeface="Calibri" panose="020F0502020204030204" pitchFamily="34"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0" y="2904112"/>
            <a:ext cx="4834547" cy="368230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599"/>
            <a:ext cx="3035456" cy="927148"/>
          </a:xfrm>
          <a:prstGeom prst="rect">
            <a:avLst/>
          </a:prstGeom>
        </p:spPr>
      </p:pic>
    </p:spTree>
    <p:extLst>
      <p:ext uri="{BB962C8B-B14F-4D97-AF65-F5344CB8AC3E}">
        <p14:creationId xmlns:p14="http://schemas.microsoft.com/office/powerpoint/2010/main" val="23948044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69102"/>
            <a:ext cx="12192000" cy="1658198"/>
          </a:xfrm>
        </p:spPr>
        <p:txBody>
          <a:bodyPr>
            <a:noAutofit/>
          </a:bodyPr>
          <a:lstStyle/>
          <a:p>
            <a:pPr algn="ctr"/>
            <a:r>
              <a:rPr lang="ru-RU" sz="2800" b="1" dirty="0">
                <a:solidFill>
                  <a:srgbClr val="0070C0"/>
                </a:solidFill>
                <a:latin typeface="Georgia" panose="02040502050405020303" pitchFamily="18" charset="0"/>
              </a:rPr>
              <a:t>Избор на ред за възлагане и вид </a:t>
            </a:r>
            <a:r>
              <a:rPr lang="ru-RU" sz="2800" b="1" dirty="0" smtClean="0">
                <a:solidFill>
                  <a:srgbClr val="0070C0"/>
                </a:solidFill>
                <a:latin typeface="Georgia" panose="02040502050405020303" pitchFamily="18" charset="0"/>
              </a:rPr>
              <a:t>процедура.</a:t>
            </a:r>
            <a:br>
              <a:rPr lang="ru-RU"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Преглед </a:t>
            </a:r>
            <a:r>
              <a:rPr lang="ru-RU" sz="2800" b="1" dirty="0">
                <a:solidFill>
                  <a:srgbClr val="FFC000"/>
                </a:solidFill>
                <a:latin typeface="Georgia" panose="02040502050405020303" pitchFamily="18" charset="0"/>
              </a:rPr>
              <a:t>на основанията за </a:t>
            </a:r>
            <a:r>
              <a:rPr lang="ru-RU" sz="2800" b="1" dirty="0" smtClean="0">
                <a:solidFill>
                  <a:srgbClr val="FFC000"/>
                </a:solidFill>
                <a:latin typeface="Georgia" panose="02040502050405020303" pitchFamily="18" charset="0"/>
              </a:rPr>
              <a:t>избор </a:t>
            </a:r>
            <a:r>
              <a:rPr lang="ru-RU" sz="2800" b="1" dirty="0">
                <a:solidFill>
                  <a:srgbClr val="FFC000"/>
                </a:solidFill>
                <a:latin typeface="Georgia" panose="02040502050405020303" pitchFamily="18" charset="0"/>
              </a:rPr>
              <a:t>на </a:t>
            </a:r>
            <a:r>
              <a:rPr lang="ru-RU" sz="2800" b="1" dirty="0" smtClean="0">
                <a:solidFill>
                  <a:srgbClr val="FFC000"/>
                </a:solidFill>
                <a:latin typeface="Georgia" panose="02040502050405020303" pitchFamily="18" charset="0"/>
              </a:rPr>
              <a:t>процедури </a:t>
            </a:r>
            <a:r>
              <a:rPr lang="ru-RU" sz="2800" b="1" dirty="0">
                <a:solidFill>
                  <a:srgbClr val="FFC000"/>
                </a:solidFill>
                <a:latin typeface="Georgia" panose="02040502050405020303" pitchFamily="18" charset="0"/>
              </a:rPr>
              <a:t>на </a:t>
            </a:r>
            <a:r>
              <a:rPr lang="ru-RU" sz="2800" b="1" dirty="0" smtClean="0">
                <a:solidFill>
                  <a:srgbClr val="FFC000"/>
                </a:solidFill>
                <a:latin typeface="Georgia" panose="02040502050405020303" pitchFamily="18" charset="0"/>
              </a:rPr>
              <a:t>договаряне</a:t>
            </a:r>
            <a:endParaRPr lang="en-US" sz="2800" dirty="0">
              <a:solidFill>
                <a:srgbClr val="FFC000"/>
              </a:solidFill>
              <a:latin typeface="Georgia" panose="02040502050405020303" pitchFamily="18" charset="0"/>
            </a:endParaRPr>
          </a:p>
        </p:txBody>
      </p:sp>
      <p:sp>
        <p:nvSpPr>
          <p:cNvPr id="3" name="Content Placeholder 2"/>
          <p:cNvSpPr>
            <a:spLocks noGrp="1"/>
          </p:cNvSpPr>
          <p:nvPr>
            <p:ph idx="1"/>
          </p:nvPr>
        </p:nvSpPr>
        <p:spPr>
          <a:xfrm>
            <a:off x="3606799" y="2527300"/>
            <a:ext cx="8356601" cy="3987800"/>
          </a:xfrm>
        </p:spPr>
        <p:txBody>
          <a:bodyPr>
            <a:normAutofit fontScale="85000" lnSpcReduction="10000"/>
          </a:bodyPr>
          <a:lstStyle/>
          <a:p>
            <a:pPr algn="just"/>
            <a:r>
              <a:rPr lang="ru-RU" b="1" dirty="0" smtClean="0">
                <a:latin typeface="Georgia" panose="02040502050405020303" pitchFamily="18" charset="0"/>
              </a:rPr>
              <a:t>Договаряне </a:t>
            </a:r>
            <a:r>
              <a:rPr lang="ru-RU" b="1" dirty="0">
                <a:latin typeface="Georgia" panose="02040502050405020303" pitchFamily="18" charset="0"/>
              </a:rPr>
              <a:t>без предварително </a:t>
            </a:r>
            <a:r>
              <a:rPr lang="ru-RU" b="1" dirty="0" smtClean="0">
                <a:latin typeface="Georgia" panose="02040502050405020303" pitchFamily="18" charset="0"/>
              </a:rPr>
              <a:t>обявление - чл</a:t>
            </a:r>
            <a:r>
              <a:rPr lang="ru-RU" b="1" dirty="0">
                <a:latin typeface="Georgia" panose="02040502050405020303" pitchFamily="18" charset="0"/>
              </a:rPr>
              <a:t>. 79, ал. 1, т. 1 от ЗОП </a:t>
            </a:r>
            <a:r>
              <a:rPr lang="ru-RU" b="1" dirty="0" smtClean="0">
                <a:latin typeface="Georgia" panose="02040502050405020303" pitchFamily="18" charset="0"/>
              </a:rPr>
              <a:t>– </a:t>
            </a:r>
            <a:r>
              <a:rPr lang="bg-BG" b="1" u="sng" dirty="0" smtClean="0">
                <a:latin typeface="Georgia" panose="02040502050405020303" pitchFamily="18" charset="0"/>
              </a:rPr>
              <a:t>„</a:t>
            </a:r>
            <a:r>
              <a:rPr lang="ru-RU" b="1" u="sng" dirty="0" smtClean="0">
                <a:latin typeface="Georgia" panose="02040502050405020303" pitchFamily="18" charset="0"/>
              </a:rPr>
              <a:t>при </a:t>
            </a:r>
            <a:r>
              <a:rPr lang="ru-RU" b="1" u="sng" dirty="0">
                <a:latin typeface="Georgia" panose="02040502050405020303" pitchFamily="18" charset="0"/>
              </a:rPr>
              <a:t>открита или ограничена процедура не са подадени оферти или заявления за участие или всички подадени оферти или заявления за участие са неподходящи и първоначално обявените условия на поръчката не са съществено </a:t>
            </a:r>
            <a:r>
              <a:rPr lang="ru-RU" b="1" u="sng" dirty="0" smtClean="0">
                <a:latin typeface="Georgia" panose="02040502050405020303" pitchFamily="18" charset="0"/>
              </a:rPr>
              <a:t>променени</a:t>
            </a:r>
            <a:r>
              <a:rPr lang="bg-BG" b="1" u="sng" dirty="0" smtClean="0">
                <a:latin typeface="Georgia" panose="02040502050405020303" pitchFamily="18" charset="0"/>
              </a:rPr>
              <a:t>“</a:t>
            </a:r>
            <a:endParaRPr lang="ru-RU" b="1" dirty="0">
              <a:latin typeface="Georgia" panose="02040502050405020303" pitchFamily="18" charset="0"/>
            </a:endParaRPr>
          </a:p>
          <a:p>
            <a:pPr algn="just"/>
            <a:r>
              <a:rPr lang="ru-RU" b="1" dirty="0">
                <a:latin typeface="Georgia" panose="02040502050405020303" pitchFamily="18" charset="0"/>
              </a:rPr>
              <a:t>Р</a:t>
            </a:r>
            <a:r>
              <a:rPr lang="ru-RU" b="1" dirty="0" smtClean="0">
                <a:latin typeface="Georgia" panose="02040502050405020303" pitchFamily="18" charset="0"/>
              </a:rPr>
              <a:t>искове </a:t>
            </a:r>
            <a:r>
              <a:rPr lang="ru-RU" b="1" dirty="0">
                <a:latin typeface="Georgia" panose="02040502050405020303" pitchFamily="18" charset="0"/>
              </a:rPr>
              <a:t>и </a:t>
            </a:r>
            <a:r>
              <a:rPr lang="ru-RU" b="1" dirty="0" smtClean="0">
                <a:latin typeface="Georgia" panose="02040502050405020303" pitchFamily="18" charset="0"/>
              </a:rPr>
              <a:t>проблеми:</a:t>
            </a:r>
            <a:endParaRPr lang="ru-RU" b="1" dirty="0">
              <a:latin typeface="Georgia" panose="02040502050405020303" pitchFamily="18" charset="0"/>
            </a:endParaRPr>
          </a:p>
          <a:p>
            <a:pPr algn="just"/>
            <a:r>
              <a:rPr lang="ru-RU" dirty="0">
                <a:latin typeface="Georgia" panose="02040502050405020303" pitchFamily="18" charset="0"/>
              </a:rPr>
              <a:t>- неоснователно отстраняване на участниците/ кандидатите;</a:t>
            </a:r>
          </a:p>
          <a:p>
            <a:pPr algn="just"/>
            <a:r>
              <a:rPr lang="ru-RU" dirty="0">
                <a:latin typeface="Georgia" panose="02040502050405020303" pitchFamily="18" charset="0"/>
              </a:rPr>
              <a:t>- промяна в първоначално обявените условия на поръчката </a:t>
            </a:r>
            <a:r>
              <a:rPr lang="ru-RU" dirty="0" smtClean="0">
                <a:latin typeface="Georgia" panose="02040502050405020303" pitchFamily="18" charset="0"/>
              </a:rPr>
              <a:t>- технически </a:t>
            </a:r>
            <a:r>
              <a:rPr lang="ru-RU" dirty="0">
                <a:latin typeface="Georgia" panose="02040502050405020303" pitchFamily="18" charset="0"/>
              </a:rPr>
              <a:t>спецификации, критерии за подбор, критерий за </a:t>
            </a:r>
            <a:r>
              <a:rPr lang="ru-RU" dirty="0" smtClean="0">
                <a:latin typeface="Georgia" panose="02040502050405020303" pitchFamily="18" charset="0"/>
              </a:rPr>
              <a:t>възлагане</a:t>
            </a:r>
            <a:r>
              <a:rPr lang="ru-RU" dirty="0">
                <a:latin typeface="Georgia" panose="02040502050405020303" pitchFamily="18" charset="0"/>
              </a:rPr>
              <a:t>;</a:t>
            </a:r>
          </a:p>
          <a:p>
            <a:pPr algn="just"/>
            <a:r>
              <a:rPr lang="ru-RU" dirty="0">
                <a:latin typeface="Georgia" panose="02040502050405020303" pitchFamily="18" charset="0"/>
              </a:rPr>
              <a:t>- липса на обосновка за поканените лица, не са </a:t>
            </a:r>
            <a:r>
              <a:rPr lang="ru-RU" dirty="0" smtClean="0">
                <a:latin typeface="Georgia" panose="02040502050405020303" pitchFamily="18" charset="0"/>
              </a:rPr>
              <a:t>налице доказателства </a:t>
            </a:r>
            <a:r>
              <a:rPr lang="ru-RU" dirty="0">
                <a:latin typeface="Georgia" panose="02040502050405020303" pitchFamily="18" charset="0"/>
              </a:rPr>
              <a:t>за спазване на принципа за добро </a:t>
            </a:r>
            <a:r>
              <a:rPr lang="ru-RU" dirty="0" smtClean="0">
                <a:latin typeface="Georgia" panose="02040502050405020303" pitchFamily="18" charset="0"/>
              </a:rPr>
              <a:t>финансово управление</a:t>
            </a:r>
            <a:endParaRPr lang="en-US" dirty="0">
              <a:latin typeface="Georgia" panose="02040502050405020303" pitchFamily="18" charset="0"/>
            </a:endParaRPr>
          </a:p>
        </p:txBody>
      </p:sp>
      <p:grpSp>
        <p:nvGrpSpPr>
          <p:cNvPr id="5" name="Group 4"/>
          <p:cNvGrpSpPr/>
          <p:nvPr/>
        </p:nvGrpSpPr>
        <p:grpSpPr>
          <a:xfrm>
            <a:off x="292100" y="2527300"/>
            <a:ext cx="3314699" cy="3065706"/>
            <a:chOff x="-32" y="0"/>
            <a:chExt cx="4361815" cy="3856863"/>
          </a:xfrm>
        </p:grpSpPr>
        <p:sp>
          <p:nvSpPr>
            <p:cNvPr id="6" name="Freeform 5"/>
            <p:cNvSpPr/>
            <p:nvPr/>
          </p:nvSpPr>
          <p:spPr>
            <a:xfrm flipH="1">
              <a:off x="-32" y="0"/>
              <a:ext cx="4361815" cy="3856863"/>
            </a:xfrm>
            <a:custGeom>
              <a:avLst/>
              <a:gdLst/>
              <a:ahLst/>
              <a:cxnLst/>
              <a:rect l="l" t="t" r="r" b="b"/>
              <a:pathLst>
                <a:path w="4361815" h="3856863">
                  <a:moveTo>
                    <a:pt x="3086608" y="0"/>
                  </a:moveTo>
                  <a:cubicBezTo>
                    <a:pt x="3210306" y="0"/>
                    <a:pt x="3324479" y="65913"/>
                    <a:pt x="3386328" y="173101"/>
                  </a:cubicBezTo>
                  <a:lnTo>
                    <a:pt x="4299966" y="1755394"/>
                  </a:lnTo>
                  <a:cubicBezTo>
                    <a:pt x="4361815" y="1862455"/>
                    <a:pt x="4361815" y="1994408"/>
                    <a:pt x="4299966" y="2101469"/>
                  </a:cubicBezTo>
                  <a:lnTo>
                    <a:pt x="3386455" y="3683762"/>
                  </a:lnTo>
                  <a:cubicBezTo>
                    <a:pt x="3325114" y="3789934"/>
                    <a:pt x="3212338" y="3855720"/>
                    <a:pt x="3089910" y="3856863"/>
                  </a:cubicBezTo>
                  <a:lnTo>
                    <a:pt x="1256411" y="3856863"/>
                  </a:lnTo>
                  <a:cubicBezTo>
                    <a:pt x="1133983" y="3855720"/>
                    <a:pt x="1021207" y="3789934"/>
                    <a:pt x="959866" y="3683762"/>
                  </a:cubicBezTo>
                  <a:lnTo>
                    <a:pt x="46355" y="2101469"/>
                  </a:lnTo>
                  <a:cubicBezTo>
                    <a:pt x="15875" y="2048764"/>
                    <a:pt x="508" y="1990090"/>
                    <a:pt x="0" y="1931162"/>
                  </a:cubicBezTo>
                  <a:lnTo>
                    <a:pt x="0" y="1925574"/>
                  </a:lnTo>
                  <a:cubicBezTo>
                    <a:pt x="508" y="1866773"/>
                    <a:pt x="15875" y="1807972"/>
                    <a:pt x="46355" y="1755267"/>
                  </a:cubicBezTo>
                  <a:lnTo>
                    <a:pt x="959866" y="173101"/>
                  </a:lnTo>
                  <a:cubicBezTo>
                    <a:pt x="1021715" y="65913"/>
                    <a:pt x="1135888" y="0"/>
                    <a:pt x="1259586" y="0"/>
                  </a:cubicBezTo>
                  <a:close/>
                </a:path>
              </a:pathLst>
            </a:custGeom>
            <a:blipFill>
              <a:blip r:embed="rId2"/>
              <a:stretch>
                <a:fillRect l="-135356" r="-17094" b="-35844"/>
              </a:stretch>
            </a:blipFill>
          </p:spPr>
          <p:txBody>
            <a:bodyPr/>
            <a:lstStyle/>
            <a:p>
              <a:endParaRPr lang="en-US"/>
            </a:p>
          </p:txBody>
        </p:sp>
      </p:gr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9812"/>
            <a:ext cx="3035456" cy="927148"/>
          </a:xfrm>
          <a:prstGeom prst="rect">
            <a:avLst/>
          </a:prstGeom>
        </p:spPr>
      </p:pic>
    </p:spTree>
    <p:extLst>
      <p:ext uri="{BB962C8B-B14F-4D97-AF65-F5344CB8AC3E}">
        <p14:creationId xmlns:p14="http://schemas.microsoft.com/office/powerpoint/2010/main" val="18254056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85002"/>
            <a:ext cx="12191999" cy="1658198"/>
          </a:xfrm>
        </p:spPr>
        <p:txBody>
          <a:bodyPr>
            <a:normAutofit/>
          </a:bodyPr>
          <a:lstStyle/>
          <a:p>
            <a:pPr algn="ctr"/>
            <a:r>
              <a:rPr lang="ru-RU" sz="2800" b="1" dirty="0">
                <a:solidFill>
                  <a:srgbClr val="0070C0"/>
                </a:solidFill>
                <a:latin typeface="Georgia" panose="02040502050405020303" pitchFamily="18" charset="0"/>
              </a:rPr>
              <a:t>Избор на ред за възлагане и вид </a:t>
            </a:r>
            <a:r>
              <a:rPr lang="ru-RU" sz="2800" b="1" dirty="0" smtClean="0">
                <a:solidFill>
                  <a:srgbClr val="0070C0"/>
                </a:solidFill>
                <a:latin typeface="Georgia" panose="02040502050405020303" pitchFamily="18" charset="0"/>
              </a:rPr>
              <a:t>процедура. </a:t>
            </a:r>
            <a:br>
              <a:rPr lang="ru-RU"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Преглед </a:t>
            </a:r>
            <a:r>
              <a:rPr lang="ru-RU" sz="2800" b="1" dirty="0">
                <a:solidFill>
                  <a:srgbClr val="FFC000"/>
                </a:solidFill>
                <a:latin typeface="Georgia" panose="02040502050405020303" pitchFamily="18" charset="0"/>
              </a:rPr>
              <a:t>на основанията за избор на </a:t>
            </a:r>
            <a:r>
              <a:rPr lang="ru-RU" sz="2800" b="1" dirty="0" smtClean="0">
                <a:solidFill>
                  <a:srgbClr val="FFC000"/>
                </a:solidFill>
                <a:latin typeface="Georgia" panose="02040502050405020303" pitchFamily="18" charset="0"/>
              </a:rPr>
              <a:t>процедури </a:t>
            </a:r>
            <a:r>
              <a:rPr lang="ru-RU" sz="2800" b="1" dirty="0">
                <a:solidFill>
                  <a:srgbClr val="FFC000"/>
                </a:solidFill>
                <a:latin typeface="Georgia" panose="02040502050405020303" pitchFamily="18" charset="0"/>
              </a:rPr>
              <a:t>на </a:t>
            </a:r>
            <a:r>
              <a:rPr lang="ru-RU" sz="2800" b="1" dirty="0" smtClean="0">
                <a:solidFill>
                  <a:srgbClr val="FFC000"/>
                </a:solidFill>
                <a:latin typeface="Georgia" panose="02040502050405020303" pitchFamily="18" charset="0"/>
              </a:rPr>
              <a:t>договаряне</a:t>
            </a:r>
            <a:r>
              <a:rPr lang="ru-RU" sz="2800" dirty="0">
                <a:solidFill>
                  <a:srgbClr val="0070C0"/>
                </a:solidFill>
                <a:latin typeface="Georgia" panose="02040502050405020303" pitchFamily="18" charset="0"/>
              </a:rPr>
              <a:t/>
            </a:r>
            <a:br>
              <a:rPr lang="ru-RU" sz="2800" dirty="0">
                <a:solidFill>
                  <a:srgbClr val="0070C0"/>
                </a:solidFill>
                <a:latin typeface="Georgia" panose="02040502050405020303" pitchFamily="18" charset="0"/>
              </a:rPr>
            </a:br>
            <a:endParaRPr lang="en-US" dirty="0"/>
          </a:p>
        </p:txBody>
      </p:sp>
      <p:sp>
        <p:nvSpPr>
          <p:cNvPr id="3" name="Content Placeholder 2"/>
          <p:cNvSpPr>
            <a:spLocks noGrp="1"/>
          </p:cNvSpPr>
          <p:nvPr>
            <p:ph idx="1"/>
          </p:nvPr>
        </p:nvSpPr>
        <p:spPr>
          <a:xfrm>
            <a:off x="3606799" y="2146300"/>
            <a:ext cx="8424092" cy="4597400"/>
          </a:xfrm>
        </p:spPr>
        <p:txBody>
          <a:bodyPr>
            <a:noAutofit/>
          </a:bodyPr>
          <a:lstStyle/>
          <a:p>
            <a:pPr algn="just">
              <a:lnSpc>
                <a:spcPct val="100000"/>
              </a:lnSpc>
            </a:pPr>
            <a:r>
              <a:rPr lang="ru-RU" sz="1800" b="1" dirty="0">
                <a:latin typeface="Georgia" panose="02040502050405020303" pitchFamily="18" charset="0"/>
              </a:rPr>
              <a:t>Чл. 79, ал. 1, т. 2 от ЗОП – </a:t>
            </a:r>
            <a:r>
              <a:rPr lang="bg-BG" sz="1800" b="1" dirty="0" smtClean="0">
                <a:latin typeface="Georgia" panose="02040502050405020303" pitchFamily="18" charset="0"/>
              </a:rPr>
              <a:t>„</a:t>
            </a:r>
            <a:r>
              <a:rPr lang="ru-RU" sz="1800" b="1" dirty="0" smtClean="0">
                <a:latin typeface="Georgia" panose="02040502050405020303" pitchFamily="18" charset="0"/>
              </a:rPr>
              <a:t>когато </a:t>
            </a:r>
            <a:r>
              <a:rPr lang="ru-RU" sz="1800" b="1" dirty="0">
                <a:latin typeface="Georgia" panose="02040502050405020303" pitchFamily="18" charset="0"/>
              </a:rPr>
              <a:t>се поканят всички участници, чиито оферти в предходна открита или ограничена процедура отговарят на изискванията на възложителя, но надвишават неговия финансов ресурс и първоначално обявените условия на поръчката не са съществено </a:t>
            </a:r>
            <a:r>
              <a:rPr lang="ru-RU" sz="1800" b="1" dirty="0" smtClean="0">
                <a:latin typeface="Georgia" panose="02040502050405020303" pitchFamily="18" charset="0"/>
              </a:rPr>
              <a:t>променени</a:t>
            </a:r>
            <a:r>
              <a:rPr lang="bg-BG" sz="1800" b="1" dirty="0" smtClean="0">
                <a:latin typeface="Georgia" panose="02040502050405020303" pitchFamily="18" charset="0"/>
              </a:rPr>
              <a:t>“</a:t>
            </a:r>
            <a:endParaRPr lang="ru-RU" sz="1800" b="1" dirty="0">
              <a:latin typeface="Georgia" panose="02040502050405020303" pitchFamily="18" charset="0"/>
            </a:endParaRPr>
          </a:p>
          <a:p>
            <a:pPr algn="just">
              <a:lnSpc>
                <a:spcPct val="100000"/>
              </a:lnSpc>
            </a:pPr>
            <a:r>
              <a:rPr lang="ru-RU" sz="1600" dirty="0">
                <a:latin typeface="Georgia" panose="02040502050405020303" pitchFamily="18" charset="0"/>
              </a:rPr>
              <a:t>- основание за прекратяване – офертите на всички участници </a:t>
            </a:r>
            <a:r>
              <a:rPr lang="ru-RU" sz="1600" dirty="0" smtClean="0">
                <a:latin typeface="Georgia" panose="02040502050405020303" pitchFamily="18" charset="0"/>
              </a:rPr>
              <a:t> отговарят </a:t>
            </a:r>
            <a:r>
              <a:rPr lang="ru-RU" sz="1600" dirty="0">
                <a:latin typeface="Georgia" panose="02040502050405020303" pitchFamily="18" charset="0"/>
              </a:rPr>
              <a:t>на изискванията на възложителя, но надвишават неговия </a:t>
            </a:r>
            <a:r>
              <a:rPr lang="ru-RU" sz="1600" dirty="0" smtClean="0">
                <a:latin typeface="Georgia" panose="02040502050405020303" pitchFamily="18" charset="0"/>
              </a:rPr>
              <a:t>финансов </a:t>
            </a:r>
            <a:r>
              <a:rPr lang="ru-RU" sz="1600" dirty="0">
                <a:latin typeface="Georgia" panose="02040502050405020303" pitchFamily="18" charset="0"/>
              </a:rPr>
              <a:t>ресурс;</a:t>
            </a:r>
          </a:p>
          <a:p>
            <a:pPr algn="just">
              <a:lnSpc>
                <a:spcPct val="100000"/>
              </a:lnSpc>
            </a:pPr>
            <a:r>
              <a:rPr lang="ru-RU" sz="1600" dirty="0" smtClean="0">
                <a:latin typeface="Georgia" panose="02040502050405020303" pitchFamily="18" charset="0"/>
              </a:rPr>
              <a:t>- </a:t>
            </a:r>
            <a:r>
              <a:rPr lang="ru-RU" sz="1600" dirty="0">
                <a:latin typeface="Georgia" panose="02040502050405020303" pitchFamily="18" charset="0"/>
              </a:rPr>
              <a:t>целта на процедурата по договаряне е да се намали цената до обявената в предходната </a:t>
            </a:r>
            <a:r>
              <a:rPr lang="ru-RU" sz="1600" dirty="0" smtClean="0">
                <a:latin typeface="Georgia" panose="02040502050405020303" pitchFamily="18" charset="0"/>
              </a:rPr>
              <a:t>прекратена </a:t>
            </a:r>
            <a:r>
              <a:rPr lang="ru-RU" sz="1600" dirty="0">
                <a:latin typeface="Georgia" panose="02040502050405020303" pitchFamily="18" charset="0"/>
              </a:rPr>
              <a:t>процедура;</a:t>
            </a:r>
          </a:p>
          <a:p>
            <a:pPr algn="just">
              <a:lnSpc>
                <a:spcPct val="100000"/>
              </a:lnSpc>
            </a:pPr>
            <a:r>
              <a:rPr lang="ru-RU" sz="1600" dirty="0">
                <a:latin typeface="Georgia" panose="02040502050405020303" pitchFamily="18" charset="0"/>
              </a:rPr>
              <a:t>- дори и да осигури допълнителен ресурс, не е налице прекратена процедура с условие повисоката прогнозна стойност на поръчката – това условие предопределя кръга </a:t>
            </a:r>
            <a:r>
              <a:rPr lang="ru-RU" sz="1600" dirty="0" smtClean="0">
                <a:latin typeface="Georgia" panose="02040502050405020303" pitchFamily="18" charset="0"/>
              </a:rPr>
              <a:t>заинтересовани </a:t>
            </a:r>
            <a:r>
              <a:rPr lang="ru-RU" sz="1600" dirty="0">
                <a:latin typeface="Georgia" panose="02040502050405020303" pitchFamily="18" charset="0"/>
              </a:rPr>
              <a:t>икономически оператори;</a:t>
            </a:r>
          </a:p>
          <a:p>
            <a:pPr algn="just">
              <a:lnSpc>
                <a:spcPct val="100000"/>
              </a:lnSpc>
            </a:pPr>
            <a:r>
              <a:rPr lang="ru-RU" sz="1600" dirty="0" smtClean="0">
                <a:latin typeface="Georgia" panose="02040502050405020303" pitchFamily="18" charset="0"/>
              </a:rPr>
              <a:t>- </a:t>
            </a:r>
            <a:r>
              <a:rPr lang="ru-RU" sz="1800" b="1" dirty="0">
                <a:latin typeface="Georgia" panose="02040502050405020303" pitchFamily="18" charset="0"/>
              </a:rPr>
              <a:t>първоначално обявените условия на прекратената процедура не подлежат на промяна </a:t>
            </a:r>
            <a:r>
              <a:rPr lang="ru-RU" sz="1800" b="1" dirty="0" smtClean="0">
                <a:latin typeface="Georgia" panose="02040502050405020303" pitchFamily="18" charset="0"/>
              </a:rPr>
              <a:t>– критерии </a:t>
            </a:r>
            <a:r>
              <a:rPr lang="ru-RU" sz="1800" b="1" dirty="0">
                <a:latin typeface="Georgia" panose="02040502050405020303" pitchFamily="18" charset="0"/>
              </a:rPr>
              <a:t>за подбор, ТС, критерий за възлагане, изисквания към съдържанието на </a:t>
            </a:r>
            <a:r>
              <a:rPr lang="ru-RU" sz="1800" b="1" dirty="0" smtClean="0">
                <a:latin typeface="Georgia" panose="02040502050405020303" pitchFamily="18" charset="0"/>
              </a:rPr>
              <a:t>офертите</a:t>
            </a:r>
            <a:r>
              <a:rPr lang="ru-RU" sz="1600" dirty="0">
                <a:latin typeface="Georgia" panose="02040502050405020303" pitchFamily="18" charset="0"/>
              </a:rPr>
              <a:t>.</a:t>
            </a:r>
            <a:endParaRPr lang="en-US" sz="1600" dirty="0">
              <a:latin typeface="Georgia" panose="02040502050405020303" pitchFamily="18" charset="0"/>
            </a:endParaRPr>
          </a:p>
        </p:txBody>
      </p:sp>
      <p:grpSp>
        <p:nvGrpSpPr>
          <p:cNvPr id="4" name="Group 3"/>
          <p:cNvGrpSpPr/>
          <p:nvPr/>
        </p:nvGrpSpPr>
        <p:grpSpPr>
          <a:xfrm>
            <a:off x="292100" y="2527300"/>
            <a:ext cx="3314699" cy="3065706"/>
            <a:chOff x="-32" y="0"/>
            <a:chExt cx="4361815" cy="3856863"/>
          </a:xfrm>
        </p:grpSpPr>
        <p:sp>
          <p:nvSpPr>
            <p:cNvPr id="5" name="Freeform 4"/>
            <p:cNvSpPr/>
            <p:nvPr/>
          </p:nvSpPr>
          <p:spPr>
            <a:xfrm flipH="1">
              <a:off x="-32" y="0"/>
              <a:ext cx="4361815" cy="3856863"/>
            </a:xfrm>
            <a:custGeom>
              <a:avLst/>
              <a:gdLst/>
              <a:ahLst/>
              <a:cxnLst/>
              <a:rect l="l" t="t" r="r" b="b"/>
              <a:pathLst>
                <a:path w="4361815" h="3856863">
                  <a:moveTo>
                    <a:pt x="3086608" y="0"/>
                  </a:moveTo>
                  <a:cubicBezTo>
                    <a:pt x="3210306" y="0"/>
                    <a:pt x="3324479" y="65913"/>
                    <a:pt x="3386328" y="173101"/>
                  </a:cubicBezTo>
                  <a:lnTo>
                    <a:pt x="4299966" y="1755394"/>
                  </a:lnTo>
                  <a:cubicBezTo>
                    <a:pt x="4361815" y="1862455"/>
                    <a:pt x="4361815" y="1994408"/>
                    <a:pt x="4299966" y="2101469"/>
                  </a:cubicBezTo>
                  <a:lnTo>
                    <a:pt x="3386455" y="3683762"/>
                  </a:lnTo>
                  <a:cubicBezTo>
                    <a:pt x="3325114" y="3789934"/>
                    <a:pt x="3212338" y="3855720"/>
                    <a:pt x="3089910" y="3856863"/>
                  </a:cubicBezTo>
                  <a:lnTo>
                    <a:pt x="1256411" y="3856863"/>
                  </a:lnTo>
                  <a:cubicBezTo>
                    <a:pt x="1133983" y="3855720"/>
                    <a:pt x="1021207" y="3789934"/>
                    <a:pt x="959866" y="3683762"/>
                  </a:cubicBezTo>
                  <a:lnTo>
                    <a:pt x="46355" y="2101469"/>
                  </a:lnTo>
                  <a:cubicBezTo>
                    <a:pt x="15875" y="2048764"/>
                    <a:pt x="508" y="1990090"/>
                    <a:pt x="0" y="1931162"/>
                  </a:cubicBezTo>
                  <a:lnTo>
                    <a:pt x="0" y="1925574"/>
                  </a:lnTo>
                  <a:cubicBezTo>
                    <a:pt x="508" y="1866773"/>
                    <a:pt x="15875" y="1807972"/>
                    <a:pt x="46355" y="1755267"/>
                  </a:cubicBezTo>
                  <a:lnTo>
                    <a:pt x="959866" y="173101"/>
                  </a:lnTo>
                  <a:cubicBezTo>
                    <a:pt x="1021715" y="65913"/>
                    <a:pt x="1135888" y="0"/>
                    <a:pt x="1259586" y="0"/>
                  </a:cubicBezTo>
                  <a:close/>
                </a:path>
              </a:pathLst>
            </a:custGeom>
            <a:blipFill>
              <a:blip r:embed="rId2"/>
              <a:stretch>
                <a:fillRect l="-135356" r="-17094" b="-35844"/>
              </a:stretch>
            </a:blipFill>
          </p:spPr>
          <p:txBody>
            <a:bodyPr/>
            <a:lstStyle/>
            <a:p>
              <a:endParaRPr lang="en-US"/>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6012355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5030"/>
            <a:ext cx="12191999" cy="1194624"/>
          </a:xfrm>
        </p:spPr>
        <p:txBody>
          <a:bodyPr/>
          <a:lstStyle/>
          <a:p>
            <a:pPr algn="ctr"/>
            <a:r>
              <a:rPr lang="ru-RU" sz="2500" b="1" dirty="0">
                <a:solidFill>
                  <a:srgbClr val="0070C0"/>
                </a:solidFill>
                <a:latin typeface="Georgia" panose="02040502050405020303" pitchFamily="18" charset="0"/>
              </a:rPr>
              <a:t>Избор на ред за възлагане и вид </a:t>
            </a:r>
            <a:r>
              <a:rPr lang="ru-RU" sz="2500" b="1" dirty="0" smtClean="0">
                <a:solidFill>
                  <a:srgbClr val="0070C0"/>
                </a:solidFill>
                <a:latin typeface="Georgia" panose="02040502050405020303" pitchFamily="18" charset="0"/>
              </a:rPr>
              <a:t>процедура.</a:t>
            </a:r>
            <a:br>
              <a:rPr lang="ru-RU" sz="2500" b="1" dirty="0" smtClean="0">
                <a:solidFill>
                  <a:srgbClr val="0070C0"/>
                </a:solidFill>
                <a:latin typeface="Georgia" panose="02040502050405020303" pitchFamily="18" charset="0"/>
              </a:rPr>
            </a:br>
            <a:r>
              <a:rPr lang="ru-RU" sz="2500" b="1" dirty="0" smtClean="0">
                <a:solidFill>
                  <a:srgbClr val="FFC000"/>
                </a:solidFill>
                <a:latin typeface="Georgia" panose="02040502050405020303" pitchFamily="18" charset="0"/>
              </a:rPr>
              <a:t>Преглед </a:t>
            </a:r>
            <a:r>
              <a:rPr lang="ru-RU" sz="2500" b="1" dirty="0">
                <a:solidFill>
                  <a:srgbClr val="FFC000"/>
                </a:solidFill>
                <a:latin typeface="Georgia" panose="02040502050405020303" pitchFamily="18" charset="0"/>
              </a:rPr>
              <a:t>на основанията за избор на </a:t>
            </a:r>
            <a:r>
              <a:rPr lang="ru-RU" sz="2500" b="1" dirty="0" smtClean="0">
                <a:solidFill>
                  <a:srgbClr val="FFC000"/>
                </a:solidFill>
                <a:latin typeface="Georgia" panose="02040502050405020303" pitchFamily="18" charset="0"/>
              </a:rPr>
              <a:t>процедури </a:t>
            </a:r>
            <a:r>
              <a:rPr lang="ru-RU" sz="2500" b="1" dirty="0">
                <a:solidFill>
                  <a:srgbClr val="FFC000"/>
                </a:solidFill>
                <a:latin typeface="Georgia" panose="02040502050405020303" pitchFamily="18" charset="0"/>
              </a:rPr>
              <a:t>на </a:t>
            </a:r>
            <a:r>
              <a:rPr lang="ru-RU" sz="2500" b="1" dirty="0" smtClean="0">
                <a:solidFill>
                  <a:srgbClr val="FFC000"/>
                </a:solidFill>
                <a:latin typeface="Georgia" panose="02040502050405020303" pitchFamily="18" charset="0"/>
              </a:rPr>
              <a:t>договаряне</a:t>
            </a:r>
            <a:endParaRPr lang="en-US" dirty="0">
              <a:solidFill>
                <a:srgbClr val="FFC000"/>
              </a:solidFill>
            </a:endParaRPr>
          </a:p>
        </p:txBody>
      </p:sp>
      <p:sp>
        <p:nvSpPr>
          <p:cNvPr id="3" name="Content Placeholder 2"/>
          <p:cNvSpPr>
            <a:spLocks noGrp="1"/>
          </p:cNvSpPr>
          <p:nvPr>
            <p:ph idx="1"/>
          </p:nvPr>
        </p:nvSpPr>
        <p:spPr>
          <a:xfrm>
            <a:off x="3429000" y="1799654"/>
            <a:ext cx="8534398" cy="5245100"/>
          </a:xfrm>
        </p:spPr>
        <p:txBody>
          <a:bodyPr>
            <a:noAutofit/>
          </a:bodyPr>
          <a:lstStyle/>
          <a:p>
            <a:r>
              <a:rPr lang="ru-RU" sz="1400" b="1" dirty="0" smtClean="0">
                <a:latin typeface="Georgia" panose="02040502050405020303" pitchFamily="18" charset="0"/>
              </a:rPr>
              <a:t>Чл</a:t>
            </a:r>
            <a:r>
              <a:rPr lang="ru-RU" sz="1400" b="1" dirty="0">
                <a:latin typeface="Georgia" panose="02040502050405020303" pitchFamily="18" charset="0"/>
              </a:rPr>
              <a:t>. 79, ал. </a:t>
            </a:r>
            <a:r>
              <a:rPr lang="ru-RU" sz="1400" b="1" dirty="0" smtClean="0">
                <a:latin typeface="Georgia" panose="02040502050405020303" pitchFamily="18" charset="0"/>
              </a:rPr>
              <a:t>1, </a:t>
            </a:r>
            <a:r>
              <a:rPr lang="ru-RU" sz="1600" b="1" dirty="0" smtClean="0">
                <a:latin typeface="Georgia" panose="02040502050405020303" pitchFamily="18" charset="0"/>
              </a:rPr>
              <a:t>т</a:t>
            </a:r>
            <a:r>
              <a:rPr lang="ru-RU" sz="1600" b="1" dirty="0">
                <a:latin typeface="Georgia" panose="02040502050405020303" pitchFamily="18" charset="0"/>
              </a:rPr>
              <a:t>. </a:t>
            </a:r>
            <a:r>
              <a:rPr lang="ru-RU" sz="1600" b="1" dirty="0" smtClean="0">
                <a:latin typeface="Georgia" panose="02040502050405020303" pitchFamily="18" charset="0"/>
              </a:rPr>
              <a:t>3 - </a:t>
            </a:r>
            <a:r>
              <a:rPr lang="ru-RU" sz="1600" b="1" dirty="0">
                <a:latin typeface="Georgia" panose="02040502050405020303" pitchFamily="18" charset="0"/>
              </a:rPr>
              <a:t>поръчката може да бъде изпълнена само от определен </a:t>
            </a:r>
            <a:r>
              <a:rPr lang="ru-RU" sz="1600" b="1" dirty="0" smtClean="0">
                <a:latin typeface="Georgia" panose="02040502050405020303" pitchFamily="18" charset="0"/>
              </a:rPr>
              <a:t>изпълнител</a:t>
            </a:r>
          </a:p>
          <a:p>
            <a:pPr algn="just"/>
            <a:r>
              <a:rPr lang="ru-RU" sz="1400" dirty="0" smtClean="0">
                <a:latin typeface="Georgia" panose="02040502050405020303" pitchFamily="18" charset="0"/>
              </a:rPr>
              <a:t>Целта </a:t>
            </a:r>
            <a:r>
              <a:rPr lang="ru-RU" sz="1400" dirty="0">
                <a:latin typeface="Georgia" panose="02040502050405020303" pitchFamily="18" charset="0"/>
              </a:rPr>
              <a:t>е да се създаде/ придобие уникално произведение на изкуството или </a:t>
            </a:r>
            <a:r>
              <a:rPr lang="ru-RU" sz="1400" dirty="0" smtClean="0">
                <a:latin typeface="Georgia" panose="02040502050405020303" pitchFamily="18" charset="0"/>
              </a:rPr>
              <a:t>творчески продукт като предпоставките са липса </a:t>
            </a:r>
            <a:r>
              <a:rPr lang="ru-RU" sz="1400" dirty="0">
                <a:latin typeface="Georgia" panose="02040502050405020303" pitchFamily="18" charset="0"/>
              </a:rPr>
              <a:t>на конкуренция поради технически </a:t>
            </a:r>
            <a:r>
              <a:rPr lang="ru-RU" sz="1400" dirty="0" smtClean="0">
                <a:latin typeface="Georgia" panose="02040502050405020303" pitchFamily="18" charset="0"/>
              </a:rPr>
              <a:t>причини; наличие </a:t>
            </a:r>
            <a:r>
              <a:rPr lang="ru-RU" sz="1400" dirty="0">
                <a:latin typeface="Georgia" panose="02040502050405020303" pitchFamily="18" charset="0"/>
              </a:rPr>
              <a:t>на изключителни права, включително на права на интелектуална </a:t>
            </a:r>
            <a:r>
              <a:rPr lang="ru-RU" sz="1400" dirty="0" smtClean="0">
                <a:latin typeface="Georgia" panose="02040502050405020303" pitchFamily="18" charset="0"/>
              </a:rPr>
              <a:t>собственост</a:t>
            </a:r>
            <a:r>
              <a:rPr lang="ru-RU" sz="1400" dirty="0">
                <a:latin typeface="Georgia" panose="02040502050405020303" pitchFamily="18" charset="0"/>
              </a:rPr>
              <a:t>;</a:t>
            </a:r>
          </a:p>
          <a:p>
            <a:pPr algn="just"/>
            <a:r>
              <a:rPr lang="ru-RU" sz="1400" dirty="0" smtClean="0">
                <a:latin typeface="Georgia" panose="02040502050405020303" pitchFamily="18" charset="0"/>
              </a:rPr>
              <a:t>Следва да </a:t>
            </a:r>
            <a:r>
              <a:rPr lang="ru-RU" sz="1400" dirty="0">
                <a:latin typeface="Georgia" panose="02040502050405020303" pitchFamily="18" charset="0"/>
              </a:rPr>
              <a:t>не съществува достатъчно добра алтернатива </a:t>
            </a:r>
            <a:r>
              <a:rPr lang="ru-RU" sz="1400" dirty="0" smtClean="0">
                <a:latin typeface="Georgia" panose="02040502050405020303" pitchFamily="18" charset="0"/>
              </a:rPr>
              <a:t>или </a:t>
            </a:r>
            <a:r>
              <a:rPr lang="ru-RU" sz="1400" dirty="0">
                <a:latin typeface="Georgia" panose="02040502050405020303" pitchFamily="18" charset="0"/>
              </a:rPr>
              <a:t>заместител и отсъствието на конкуренция не се дължи на </a:t>
            </a:r>
            <a:r>
              <a:rPr lang="ru-RU" sz="1400" dirty="0" smtClean="0">
                <a:latin typeface="Georgia" panose="02040502050405020303" pitchFamily="18" charset="0"/>
              </a:rPr>
              <a:t>изкуствено стесняване </a:t>
            </a:r>
            <a:r>
              <a:rPr lang="ru-RU" sz="1400" dirty="0">
                <a:latin typeface="Georgia" panose="02040502050405020303" pitchFamily="18" charset="0"/>
              </a:rPr>
              <a:t>на параметрите на поръчката</a:t>
            </a:r>
            <a:r>
              <a:rPr lang="ru-RU" sz="1400" dirty="0" smtClean="0">
                <a:latin typeface="Georgia" panose="02040502050405020303" pitchFamily="18" charset="0"/>
              </a:rPr>
              <a:t>.;</a:t>
            </a:r>
          </a:p>
          <a:p>
            <a:pPr algn="just"/>
            <a:r>
              <a:rPr lang="bg-BG" sz="1400" b="1" u="sng" dirty="0" smtClean="0">
                <a:latin typeface="Georgia" panose="02040502050405020303" pitchFamily="18" charset="0"/>
              </a:rPr>
              <a:t>Хипотеза </a:t>
            </a:r>
            <a:r>
              <a:rPr lang="bg-BG" sz="1400" b="1" u="sng" dirty="0">
                <a:latin typeface="Georgia" panose="02040502050405020303" pitchFamily="18" charset="0"/>
              </a:rPr>
              <a:t>на разделяне на поръчките за дейностите „проектиране“ и „авторски надзор</a:t>
            </a:r>
            <a:r>
              <a:rPr lang="bg-BG" sz="1400" b="1" u="sng" dirty="0" smtClean="0">
                <a:latin typeface="Georgia" panose="02040502050405020303" pitchFamily="18" charset="0"/>
              </a:rPr>
              <a:t>“ по т. 2 от Приложение 1 от Наредбата</a:t>
            </a:r>
            <a:endParaRPr lang="en-US" sz="1400" dirty="0">
              <a:latin typeface="Georgia" panose="02040502050405020303" pitchFamily="18" charset="0"/>
            </a:endParaRPr>
          </a:p>
          <a:p>
            <a:pPr algn="just"/>
            <a:r>
              <a:rPr lang="bg-BG" sz="1400" dirty="0" smtClean="0">
                <a:latin typeface="Georgia" panose="02040502050405020303" pitchFamily="18" charset="0"/>
              </a:rPr>
              <a:t>Съгласно </a:t>
            </a:r>
            <a:r>
              <a:rPr lang="bg-BG" sz="1400" u="sng" dirty="0">
                <a:latin typeface="Georgia" panose="02040502050405020303" pitchFamily="18" charset="0"/>
                <a:hlinkClick r:id="rId2"/>
              </a:rPr>
              <a:t>чл. 162, ал. 2 от ЗУТ</a:t>
            </a:r>
            <a:r>
              <a:rPr lang="bg-BG" sz="1400" dirty="0">
                <a:latin typeface="Georgia" panose="02040502050405020303" pitchFamily="18" charset="0"/>
              </a:rPr>
              <a:t>  </a:t>
            </a:r>
            <a:r>
              <a:rPr lang="bg-BG" sz="1400" b="1" dirty="0">
                <a:latin typeface="Georgia" panose="02040502050405020303" pitchFamily="18" charset="0"/>
              </a:rPr>
              <a:t>авторският надзор по време на строителството се осъществява от проектанта </a:t>
            </a:r>
            <a:r>
              <a:rPr lang="bg-BG" sz="1400" dirty="0">
                <a:latin typeface="Georgia" panose="02040502050405020303" pitchFamily="18" charset="0"/>
              </a:rPr>
              <a:t>при условията и по реда, определени с наредбата по </a:t>
            </a:r>
            <a:r>
              <a:rPr lang="bg-BG" sz="1400" u="sng" dirty="0">
                <a:latin typeface="Georgia" panose="02040502050405020303" pitchFamily="18" charset="0"/>
                <a:hlinkClick r:id="rId3"/>
              </a:rPr>
              <a:t>чл. 169, ал. 4</a:t>
            </a:r>
            <a:r>
              <a:rPr lang="bg-BG" sz="1400" dirty="0">
                <a:latin typeface="Georgia" panose="02040502050405020303" pitchFamily="18" charset="0"/>
              </a:rPr>
              <a:t>, и въз основа на договор с възложителя. Авторският надзор по всички части е задължителен за всички строежи от първа до пета категория включително. Тъй като двете дейности са неразривно свързани и съответно дейността по авторския надзор може да бъде извършена само и единствено от проектанта, тъй като проектантът има изключителни права, към датата на обявлението на проектирането </a:t>
            </a:r>
            <a:r>
              <a:rPr lang="bg-BG" sz="1400" dirty="0" err="1">
                <a:latin typeface="Georgia" panose="02040502050405020303" pitchFamily="18" charset="0"/>
              </a:rPr>
              <a:t>бенефициерът</a:t>
            </a:r>
            <a:r>
              <a:rPr lang="bg-BG" sz="1400" dirty="0">
                <a:latin typeface="Georgia" panose="02040502050405020303" pitchFamily="18" charset="0"/>
              </a:rPr>
              <a:t> </a:t>
            </a:r>
            <a:r>
              <a:rPr lang="bg-BG" sz="1400" u="sng" dirty="0">
                <a:latin typeface="Georgia" panose="02040502050405020303" pitchFamily="18" charset="0"/>
              </a:rPr>
              <a:t>във всички случаи знае</a:t>
            </a:r>
            <a:r>
              <a:rPr lang="bg-BG" sz="1400" dirty="0">
                <a:latin typeface="Georgia" panose="02040502050405020303" pitchFamily="18" charset="0"/>
              </a:rPr>
              <a:t> за необходимостта от възлагането на обществена поръчка и за авторския надзор. Оттук възниква спорът за едновременното възлагане на двете поръчки. </a:t>
            </a:r>
            <a:r>
              <a:rPr lang="bg-BG" sz="1400" b="1" dirty="0">
                <a:latin typeface="Georgia" panose="02040502050405020303" pitchFamily="18" charset="0"/>
              </a:rPr>
              <a:t>Ако двете поръчки се възложат отделно, втората – за авторския надзор, предвид нормата на чл.79, ал.1, т.3, </a:t>
            </a:r>
            <a:r>
              <a:rPr lang="bg-BG" sz="1400" b="1" dirty="0" err="1">
                <a:latin typeface="Georgia" panose="02040502050405020303" pitchFamily="18" charset="0"/>
              </a:rPr>
              <a:t>б.“в</a:t>
            </a:r>
            <a:r>
              <a:rPr lang="bg-BG" sz="1400" b="1" dirty="0">
                <a:latin typeface="Georgia" panose="02040502050405020303" pitchFamily="18" charset="0"/>
              </a:rPr>
              <a:t>“ ЗОП се осъществява </a:t>
            </a:r>
            <a:r>
              <a:rPr lang="bg-BG" sz="1400" b="1" u="sng" dirty="0" smtClean="0">
                <a:latin typeface="Georgia" panose="02040502050405020303" pitchFamily="18" charset="0"/>
              </a:rPr>
              <a:t>чрез договаряне без обявление </a:t>
            </a:r>
            <a:r>
              <a:rPr lang="bg-BG" sz="1400" b="1" u="sng" dirty="0">
                <a:latin typeface="Georgia" panose="02040502050405020303" pitchFamily="18" charset="0"/>
              </a:rPr>
              <a:t>поради наличие на изключителни права на проектанта.</a:t>
            </a:r>
            <a:endParaRPr lang="en-US" sz="1400" dirty="0">
              <a:latin typeface="Georgia" panose="02040502050405020303" pitchFamily="18" charset="0"/>
            </a:endParaRPr>
          </a:p>
          <a:p>
            <a:pPr algn="just"/>
            <a:endParaRPr lang="ru-RU" sz="1400" dirty="0" smtClean="0">
              <a:latin typeface="Georgia" panose="02040502050405020303" pitchFamily="18"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71" y="0"/>
            <a:ext cx="3035456" cy="927148"/>
          </a:xfrm>
          <a:prstGeom prst="rect">
            <a:avLst/>
          </a:prstGeom>
        </p:spPr>
      </p:pic>
      <p:grpSp>
        <p:nvGrpSpPr>
          <p:cNvPr id="6" name="Group 5"/>
          <p:cNvGrpSpPr/>
          <p:nvPr/>
        </p:nvGrpSpPr>
        <p:grpSpPr>
          <a:xfrm>
            <a:off x="292100" y="2527300"/>
            <a:ext cx="3314699" cy="3065706"/>
            <a:chOff x="-32" y="0"/>
            <a:chExt cx="4361815" cy="3856863"/>
          </a:xfrm>
        </p:grpSpPr>
        <p:sp>
          <p:nvSpPr>
            <p:cNvPr id="7" name="Freeform 6"/>
            <p:cNvSpPr/>
            <p:nvPr/>
          </p:nvSpPr>
          <p:spPr>
            <a:xfrm flipH="1">
              <a:off x="-32" y="0"/>
              <a:ext cx="4361815" cy="3856863"/>
            </a:xfrm>
            <a:custGeom>
              <a:avLst/>
              <a:gdLst/>
              <a:ahLst/>
              <a:cxnLst/>
              <a:rect l="l" t="t" r="r" b="b"/>
              <a:pathLst>
                <a:path w="4361815" h="3856863">
                  <a:moveTo>
                    <a:pt x="3086608" y="0"/>
                  </a:moveTo>
                  <a:cubicBezTo>
                    <a:pt x="3210306" y="0"/>
                    <a:pt x="3324479" y="65913"/>
                    <a:pt x="3386328" y="173101"/>
                  </a:cubicBezTo>
                  <a:lnTo>
                    <a:pt x="4299966" y="1755394"/>
                  </a:lnTo>
                  <a:cubicBezTo>
                    <a:pt x="4361815" y="1862455"/>
                    <a:pt x="4361815" y="1994408"/>
                    <a:pt x="4299966" y="2101469"/>
                  </a:cubicBezTo>
                  <a:lnTo>
                    <a:pt x="3386455" y="3683762"/>
                  </a:lnTo>
                  <a:cubicBezTo>
                    <a:pt x="3325114" y="3789934"/>
                    <a:pt x="3212338" y="3855720"/>
                    <a:pt x="3089910" y="3856863"/>
                  </a:cubicBezTo>
                  <a:lnTo>
                    <a:pt x="1256411" y="3856863"/>
                  </a:lnTo>
                  <a:cubicBezTo>
                    <a:pt x="1133983" y="3855720"/>
                    <a:pt x="1021207" y="3789934"/>
                    <a:pt x="959866" y="3683762"/>
                  </a:cubicBezTo>
                  <a:lnTo>
                    <a:pt x="46355" y="2101469"/>
                  </a:lnTo>
                  <a:cubicBezTo>
                    <a:pt x="15875" y="2048764"/>
                    <a:pt x="508" y="1990090"/>
                    <a:pt x="0" y="1931162"/>
                  </a:cubicBezTo>
                  <a:lnTo>
                    <a:pt x="0" y="1925574"/>
                  </a:lnTo>
                  <a:cubicBezTo>
                    <a:pt x="508" y="1866773"/>
                    <a:pt x="15875" y="1807972"/>
                    <a:pt x="46355" y="1755267"/>
                  </a:cubicBezTo>
                  <a:lnTo>
                    <a:pt x="959866" y="173101"/>
                  </a:lnTo>
                  <a:cubicBezTo>
                    <a:pt x="1021715" y="65913"/>
                    <a:pt x="1135888" y="0"/>
                    <a:pt x="1259586" y="0"/>
                  </a:cubicBezTo>
                  <a:close/>
                </a:path>
              </a:pathLst>
            </a:custGeom>
            <a:blipFill>
              <a:blip r:embed="rId5"/>
              <a:stretch>
                <a:fillRect l="-135356" r="-17094" b="-35844"/>
              </a:stretch>
            </a:blipFill>
          </p:spPr>
          <p:txBody>
            <a:bodyPr/>
            <a:lstStyle/>
            <a:p>
              <a:endParaRPr lang="en-US"/>
            </a:p>
          </p:txBody>
        </p:sp>
      </p:grpSp>
    </p:spTree>
    <p:extLst>
      <p:ext uri="{BB962C8B-B14F-4D97-AF65-F5344CB8AC3E}">
        <p14:creationId xmlns:p14="http://schemas.microsoft.com/office/powerpoint/2010/main" val="6273820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85799"/>
            <a:ext cx="12192000" cy="1471931"/>
          </a:xfrm>
        </p:spPr>
        <p:txBody>
          <a:bodyPr/>
          <a:lstStyle/>
          <a:p>
            <a:pPr algn="ctr"/>
            <a:r>
              <a:rPr lang="ru-RU" sz="2500" b="1" dirty="0">
                <a:solidFill>
                  <a:srgbClr val="0070C0"/>
                </a:solidFill>
                <a:latin typeface="Georgia" panose="02040502050405020303" pitchFamily="18" charset="0"/>
              </a:rPr>
              <a:t>Избор на ред за възлагане и вид </a:t>
            </a:r>
            <a:r>
              <a:rPr lang="ru-RU" sz="2500" b="1" dirty="0" smtClean="0">
                <a:solidFill>
                  <a:srgbClr val="0070C0"/>
                </a:solidFill>
                <a:latin typeface="Georgia" panose="02040502050405020303" pitchFamily="18" charset="0"/>
              </a:rPr>
              <a:t>процедура</a:t>
            </a:r>
            <a:r>
              <a:rPr lang="en-US" sz="2500" b="1" dirty="0" smtClean="0">
                <a:solidFill>
                  <a:srgbClr val="0070C0"/>
                </a:solidFill>
                <a:latin typeface="Georgia" panose="02040502050405020303" pitchFamily="18" charset="0"/>
              </a:rPr>
              <a:t>.</a:t>
            </a:r>
            <a:br>
              <a:rPr lang="en-US" sz="2500" b="1" dirty="0" smtClean="0">
                <a:solidFill>
                  <a:srgbClr val="0070C0"/>
                </a:solidFill>
                <a:latin typeface="Georgia" panose="02040502050405020303" pitchFamily="18" charset="0"/>
              </a:rPr>
            </a:br>
            <a:r>
              <a:rPr lang="bg-BG" sz="2500" b="1" dirty="0">
                <a:solidFill>
                  <a:srgbClr val="FFC000"/>
                </a:solidFill>
                <a:latin typeface="Georgia" panose="02040502050405020303" pitchFamily="18" charset="0"/>
              </a:rPr>
              <a:t>П</a:t>
            </a:r>
            <a:r>
              <a:rPr lang="ru-RU" sz="2500" b="1" dirty="0" smtClean="0">
                <a:solidFill>
                  <a:srgbClr val="FFC000"/>
                </a:solidFill>
                <a:latin typeface="Georgia" panose="02040502050405020303" pitchFamily="18" charset="0"/>
              </a:rPr>
              <a:t>реглед </a:t>
            </a:r>
            <a:r>
              <a:rPr lang="ru-RU" sz="2500" b="1" dirty="0">
                <a:solidFill>
                  <a:srgbClr val="FFC000"/>
                </a:solidFill>
                <a:latin typeface="Georgia" panose="02040502050405020303" pitchFamily="18" charset="0"/>
              </a:rPr>
              <a:t>на основанията за избор на </a:t>
            </a:r>
            <a:r>
              <a:rPr lang="ru-RU" sz="2500" b="1" dirty="0" smtClean="0">
                <a:solidFill>
                  <a:srgbClr val="FFC000"/>
                </a:solidFill>
                <a:latin typeface="Georgia" panose="02040502050405020303" pitchFamily="18" charset="0"/>
              </a:rPr>
              <a:t>процедури </a:t>
            </a:r>
            <a:r>
              <a:rPr lang="ru-RU" sz="2500" b="1" dirty="0">
                <a:solidFill>
                  <a:srgbClr val="FFC000"/>
                </a:solidFill>
                <a:latin typeface="Georgia" panose="02040502050405020303" pitchFamily="18" charset="0"/>
              </a:rPr>
              <a:t>на договаряне</a:t>
            </a:r>
            <a:endParaRPr lang="en-US" dirty="0">
              <a:solidFill>
                <a:srgbClr val="FFC000"/>
              </a:solidFill>
            </a:endParaRPr>
          </a:p>
        </p:txBody>
      </p:sp>
      <p:sp>
        <p:nvSpPr>
          <p:cNvPr id="3" name="Content Placeholder 2"/>
          <p:cNvSpPr>
            <a:spLocks noGrp="1"/>
          </p:cNvSpPr>
          <p:nvPr>
            <p:ph idx="1"/>
          </p:nvPr>
        </p:nvSpPr>
        <p:spPr>
          <a:xfrm>
            <a:off x="228600" y="2276038"/>
            <a:ext cx="11772900" cy="4239061"/>
          </a:xfrm>
        </p:spPr>
        <p:txBody>
          <a:bodyPr>
            <a:normAutofit fontScale="62500" lnSpcReduction="20000"/>
          </a:bodyPr>
          <a:lstStyle/>
          <a:p>
            <a:pPr algn="just"/>
            <a:r>
              <a:rPr lang="ru-RU" sz="2500" dirty="0">
                <a:latin typeface="Georgia" panose="02040502050405020303" pitchFamily="18" charset="0"/>
              </a:rPr>
              <a:t>т. 4   когато е необходимо неотложно възлагане на поръчката поради изключителни обстоятелства и не е възможно да бъдат спазени сроковете, включително съкратените, за открита, ограничена процедура или състезателна процедура с договаряне</a:t>
            </a:r>
          </a:p>
          <a:p>
            <a:pPr algn="just"/>
            <a:r>
              <a:rPr lang="ru-RU" sz="2500" dirty="0">
                <a:latin typeface="Georgia" panose="02040502050405020303" pitchFamily="18" charset="0"/>
              </a:rPr>
              <a:t>т. 5 стоките - предмет на доставка, се произвеждат с цел изследване, експериментиране, научна или развойна дейност и са в количества, които не позволяват да се осигури достатъчна пазарна реализация или да се покрият разходите за научноизследователска и развойна дейност</a:t>
            </a:r>
          </a:p>
          <a:p>
            <a:pPr algn="just"/>
            <a:r>
              <a:rPr lang="ru-RU" sz="2500" dirty="0">
                <a:latin typeface="Georgia" panose="02040502050405020303" pitchFamily="18" charset="0"/>
              </a:rPr>
              <a:t>т. 6 когато са необходими допълнителни доставки на стоки от същия доставчик, предназначени за частична замяна или допълване на наличните доставки или съоръжения, и смяната на доставчика води до несъвместимост или до съществени технически затруднения при експлоатацията и поддържането поради придобиване на стока с различни технически характеристики</a:t>
            </a:r>
          </a:p>
          <a:p>
            <a:pPr algn="just" fontAlgn="ctr"/>
            <a:r>
              <a:rPr lang="ru-RU" sz="2500" dirty="0">
                <a:latin typeface="Georgia" panose="02040502050405020303" pitchFamily="18" charset="0"/>
              </a:rPr>
              <a:t>т. 7 предмет на поръчката е доставка на стока, която се търгува на стокова борса, съгласно списък, одобрен с акт на Министерския съвет, по предложение на министъра на финансите;</a:t>
            </a:r>
          </a:p>
          <a:p>
            <a:pPr algn="just" fontAlgn="ctr"/>
            <a:r>
              <a:rPr lang="ru-RU" sz="2500" dirty="0">
                <a:latin typeface="Georgia" panose="02040502050405020303" pitchFamily="18" charset="0"/>
              </a:rPr>
              <a:t>т. 8. при доставки или услуги, доставяни при особено изгодни условия от лице, което прекратява стопанската си дейност, както и от синдици или ликвидатори при производство по несъстоятелност, при наличие на споразумение с кредитори или друга сходна процедура, в която е лицето, съгласно неговото национално законодателство;</a:t>
            </a:r>
          </a:p>
          <a:p>
            <a:pPr algn="just" fontAlgn="ctr"/>
            <a:r>
              <a:rPr lang="ru-RU" sz="2500" dirty="0">
                <a:latin typeface="Georgia" panose="02040502050405020303" pitchFamily="18" charset="0"/>
              </a:rPr>
              <a:t>т 9. услугата се възлага след конкурс за проект, проведен по реда на закона, като се изпращат покани за участие в преговорите на класирания участник или на всички класирани участници в съответствие с условията на конкурса;</a:t>
            </a:r>
          </a:p>
          <a:p>
            <a:pPr algn="just" fontAlgn="ctr"/>
            <a:r>
              <a:rPr lang="ru-RU" sz="2500" dirty="0">
                <a:latin typeface="Georgia" panose="02040502050405020303" pitchFamily="18" charset="0"/>
              </a:rPr>
              <a:t>т. 10. когато е необходимо повторение на строителство или услуги, възложени от същия възложител на първоначалния изпълнител</a:t>
            </a:r>
          </a:p>
          <a:p>
            <a:pPr algn="just"/>
            <a:endParaRPr lang="en-US" sz="1800" dirty="0"/>
          </a:p>
          <a:p>
            <a:pPr algn="just"/>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35315515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473200"/>
            <a:ext cx="12192000" cy="413448"/>
          </a:xfrm>
        </p:spPr>
        <p:txBody>
          <a:bodyPr>
            <a:normAutofit fontScale="90000"/>
          </a:bodyPr>
          <a:lstStyle/>
          <a:p>
            <a:pPr algn="ctr"/>
            <a:r>
              <a:rPr lang="bg-BG" sz="2800" b="1" dirty="0" smtClean="0">
                <a:solidFill>
                  <a:srgbClr val="0070C0"/>
                </a:solidFill>
                <a:latin typeface="Georgia" panose="02040502050405020303" pitchFamily="18" charset="0"/>
              </a:rPr>
              <a:t>Нарушения по </a:t>
            </a:r>
            <a:r>
              <a:rPr lang="ru-RU" sz="2800" b="1" dirty="0" smtClean="0">
                <a:solidFill>
                  <a:srgbClr val="0070C0"/>
                </a:solidFill>
                <a:latin typeface="Georgia" panose="02040502050405020303" pitchFamily="18" charset="0"/>
              </a:rPr>
              <a:t>т.2  </a:t>
            </a:r>
            <a:r>
              <a:rPr lang="ru-RU" sz="2800" b="1" dirty="0">
                <a:solidFill>
                  <a:srgbClr val="0070C0"/>
                </a:solidFill>
                <a:latin typeface="Georgia" panose="02040502050405020303" pitchFamily="18" charset="0"/>
              </a:rPr>
              <a:t>от Приложение №1 към </a:t>
            </a:r>
            <a:r>
              <a:rPr lang="ru-RU" sz="2800" b="1" dirty="0" smtClean="0">
                <a:solidFill>
                  <a:srgbClr val="0070C0"/>
                </a:solidFill>
                <a:latin typeface="Georgia" panose="02040502050405020303" pitchFamily="18" charset="0"/>
              </a:rPr>
              <a:t>Наредбата за посочване на нередности</a:t>
            </a:r>
            <a:r>
              <a:rPr lang="ru-RU" sz="2800" b="1" dirty="0">
                <a:solidFill>
                  <a:srgbClr val="0070C0"/>
                </a:solidFill>
                <a:latin typeface="Georgia" panose="02040502050405020303" pitchFamily="18" charset="0"/>
              </a:rPr>
              <a:t>. </a:t>
            </a:r>
            <a:r>
              <a:rPr lang="ru-RU" sz="2800" b="1" dirty="0">
                <a:solidFill>
                  <a:srgbClr val="FFC000"/>
                </a:solidFill>
                <a:latin typeface="Georgia" panose="02040502050405020303" pitchFamily="18" charset="0"/>
              </a:rPr>
              <a:t>Незаконосъобразно разделяне на поръчки за строителство/услуги/ доставки на части.</a:t>
            </a:r>
            <a:br>
              <a:rPr lang="ru-RU" sz="2800" b="1" dirty="0">
                <a:solidFill>
                  <a:srgbClr val="FFC000"/>
                </a:solidFill>
                <a:latin typeface="Georgia" panose="02040502050405020303" pitchFamily="18" charset="0"/>
              </a:rPr>
            </a:br>
            <a:endParaRPr lang="en-US" sz="28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4254500" y="2286000"/>
            <a:ext cx="7467600" cy="4470400"/>
          </a:xfrm>
        </p:spPr>
        <p:txBody>
          <a:bodyPr>
            <a:normAutofit/>
          </a:bodyPr>
          <a:lstStyle/>
          <a:p>
            <a:pPr algn="just"/>
            <a:r>
              <a:rPr lang="ru-RU" dirty="0" smtClean="0">
                <a:latin typeface="Georgia" panose="02040502050405020303" pitchFamily="18" charset="0"/>
              </a:rPr>
              <a:t>Възлагане </a:t>
            </a:r>
            <a:r>
              <a:rPr lang="ru-RU" dirty="0">
                <a:latin typeface="Georgia" panose="02040502050405020303" pitchFamily="18" charset="0"/>
              </a:rPr>
              <a:t>на една обществена поръчка с обособени </a:t>
            </a:r>
            <a:r>
              <a:rPr lang="ru-RU" dirty="0" smtClean="0">
                <a:latin typeface="Georgia" panose="02040502050405020303" pitchFamily="18" charset="0"/>
              </a:rPr>
              <a:t>позиции </a:t>
            </a:r>
            <a:r>
              <a:rPr lang="ru-RU" dirty="0">
                <a:latin typeface="Georgia" panose="02040502050405020303" pitchFamily="18" charset="0"/>
              </a:rPr>
              <a:t>в предмета – 2 варианта</a:t>
            </a:r>
          </a:p>
          <a:p>
            <a:pPr algn="just"/>
            <a:r>
              <a:rPr lang="ru-RU" dirty="0">
                <a:latin typeface="Georgia" panose="02040502050405020303" pitchFamily="18" charset="0"/>
              </a:rPr>
              <a:t>• </a:t>
            </a:r>
            <a:r>
              <a:rPr lang="ru-RU" b="1" dirty="0">
                <a:latin typeface="Georgia" panose="02040502050405020303" pitchFamily="18" charset="0"/>
              </a:rPr>
              <a:t>1 вариант </a:t>
            </a:r>
            <a:r>
              <a:rPr lang="ru-RU" dirty="0">
                <a:latin typeface="Georgia" panose="02040502050405020303" pitchFamily="18" charset="0"/>
              </a:rPr>
              <a:t>– самостоятелно възлагане на обособена позиция при </a:t>
            </a:r>
            <a:r>
              <a:rPr lang="ru-RU" dirty="0" smtClean="0">
                <a:latin typeface="Georgia" panose="02040502050405020303" pitchFamily="18" charset="0"/>
              </a:rPr>
              <a:t>ред</a:t>
            </a:r>
            <a:r>
              <a:rPr lang="ru-RU" dirty="0">
                <a:latin typeface="Georgia" panose="02040502050405020303" pitchFamily="18" charset="0"/>
              </a:rPr>
              <a:t>, приложим за общата стойност на цялата поръчка</a:t>
            </a:r>
            <a:r>
              <a:rPr lang="ru-RU" dirty="0" smtClean="0">
                <a:latin typeface="Georgia" panose="02040502050405020303" pitchFamily="18" charset="0"/>
              </a:rPr>
              <a:t>;</a:t>
            </a:r>
            <a:endParaRPr lang="en-US" dirty="0" smtClean="0">
              <a:latin typeface="Georgia" panose="02040502050405020303" pitchFamily="18" charset="0"/>
            </a:endParaRPr>
          </a:p>
          <a:p>
            <a:pPr algn="just"/>
            <a:endParaRPr lang="ru-RU" dirty="0">
              <a:latin typeface="Georgia" panose="02040502050405020303" pitchFamily="18" charset="0"/>
            </a:endParaRPr>
          </a:p>
          <a:p>
            <a:pPr algn="just"/>
            <a:r>
              <a:rPr lang="ru-RU" dirty="0">
                <a:latin typeface="Georgia" panose="02040502050405020303" pitchFamily="18" charset="0"/>
              </a:rPr>
              <a:t>• </a:t>
            </a:r>
            <a:r>
              <a:rPr lang="ru-RU" b="1" dirty="0">
                <a:latin typeface="Georgia" panose="02040502050405020303" pitchFamily="18" charset="0"/>
              </a:rPr>
              <a:t>2 вариант </a:t>
            </a:r>
            <a:r>
              <a:rPr lang="ru-RU" dirty="0">
                <a:latin typeface="Georgia" panose="02040502050405020303" pitchFamily="18" charset="0"/>
              </a:rPr>
              <a:t>– самостоятелно възлагане на обособени позиции по </a:t>
            </a:r>
            <a:r>
              <a:rPr lang="ru-RU" dirty="0" smtClean="0">
                <a:latin typeface="Georgia" panose="02040502050405020303" pitchFamily="18" charset="0"/>
              </a:rPr>
              <a:t>реда</a:t>
            </a:r>
            <a:r>
              <a:rPr lang="ru-RU" dirty="0">
                <a:latin typeface="Georgia" panose="02040502050405020303" pitchFamily="18" charset="0"/>
              </a:rPr>
              <a:t>, относим за индивидуалната им стойност + допълнителни </a:t>
            </a:r>
            <a:r>
              <a:rPr lang="ru-RU" dirty="0" smtClean="0">
                <a:latin typeface="Georgia" panose="02040502050405020303" pitchFamily="18" charset="0"/>
              </a:rPr>
              <a:t>предпоставки</a:t>
            </a:r>
            <a:endParaRPr lang="en-US" dirty="0">
              <a:latin typeface="Georgia" panose="02040502050405020303" pitchFamily="18" charset="0"/>
            </a:endParaRPr>
          </a:p>
        </p:txBody>
      </p:sp>
      <p:pic>
        <p:nvPicPr>
          <p:cNvPr id="4" name="Shape 73"/>
          <p:cNvPicPr/>
          <p:nvPr/>
        </p:nvPicPr>
        <p:blipFill>
          <a:blip r:embed="rId2"/>
          <a:stretch/>
        </p:blipFill>
        <p:spPr>
          <a:xfrm>
            <a:off x="0" y="2033906"/>
            <a:ext cx="4000500" cy="48463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0401"/>
            <a:ext cx="3035456" cy="927148"/>
          </a:xfrm>
          <a:prstGeom prst="rect">
            <a:avLst/>
          </a:prstGeom>
        </p:spPr>
      </p:pic>
    </p:spTree>
    <p:extLst>
      <p:ext uri="{BB962C8B-B14F-4D97-AF65-F5344CB8AC3E}">
        <p14:creationId xmlns:p14="http://schemas.microsoft.com/office/powerpoint/2010/main" val="3067724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5438" y="157268"/>
            <a:ext cx="11925300" cy="1658198"/>
          </a:xfrm>
        </p:spPr>
        <p:txBody>
          <a:bodyPr>
            <a:normAutofit/>
          </a:bodyPr>
          <a:lstStyle/>
          <a:p>
            <a:pPr algn="ctr"/>
            <a:r>
              <a:rPr lang="ru-RU" sz="2800" b="1" dirty="0">
                <a:solidFill>
                  <a:srgbClr val="0070C0"/>
                </a:solidFill>
                <a:latin typeface="Georgia" panose="02040502050405020303" pitchFamily="18" charset="0"/>
              </a:rPr>
              <a:t>Избор на ред за възлагане и вид </a:t>
            </a:r>
            <a:r>
              <a:rPr lang="ru-RU" sz="2800" b="1" dirty="0" smtClean="0">
                <a:solidFill>
                  <a:srgbClr val="0070C0"/>
                </a:solidFill>
                <a:latin typeface="Georgia" panose="02040502050405020303" pitchFamily="18" charset="0"/>
              </a:rPr>
              <a:t>процедура</a:t>
            </a:r>
            <a:r>
              <a:rPr lang="en-US" sz="2800" b="1" dirty="0" smtClean="0">
                <a:solidFill>
                  <a:srgbClr val="0070C0"/>
                </a:solidFill>
                <a:latin typeface="Georgia" panose="02040502050405020303" pitchFamily="18" charset="0"/>
              </a:rPr>
              <a:t/>
            </a:r>
            <a:br>
              <a:rPr lang="en-US" sz="2800" b="1" dirty="0" smtClean="0">
                <a:solidFill>
                  <a:srgbClr val="0070C0"/>
                </a:solidFill>
                <a:latin typeface="Georgia" panose="02040502050405020303" pitchFamily="18" charset="0"/>
              </a:rPr>
            </a:br>
            <a:r>
              <a:rPr lang="bg-BG" sz="2800" b="1" dirty="0" smtClean="0">
                <a:solidFill>
                  <a:srgbClr val="0070C0"/>
                </a:solidFill>
                <a:latin typeface="Georgia" panose="02040502050405020303" pitchFamily="18" charset="0"/>
              </a:rPr>
              <a:t>Р</a:t>
            </a:r>
            <a:r>
              <a:rPr lang="ru-RU" sz="2800" b="1" dirty="0" smtClean="0">
                <a:solidFill>
                  <a:srgbClr val="0070C0"/>
                </a:solidFill>
                <a:latin typeface="Georgia" panose="02040502050405020303" pitchFamily="18" charset="0"/>
              </a:rPr>
              <a:t>азделено </a:t>
            </a:r>
            <a:r>
              <a:rPr lang="ru-RU" sz="2800" b="1" dirty="0">
                <a:solidFill>
                  <a:srgbClr val="0070C0"/>
                </a:solidFill>
                <a:latin typeface="Georgia" panose="02040502050405020303" pitchFamily="18" charset="0"/>
              </a:rPr>
              <a:t>възлагане по чл. 21, </a:t>
            </a:r>
            <a:r>
              <a:rPr lang="ru-RU" sz="2800" b="1" dirty="0" smtClean="0">
                <a:solidFill>
                  <a:srgbClr val="0070C0"/>
                </a:solidFill>
                <a:latin typeface="Georgia" panose="02040502050405020303" pitchFamily="18" charset="0"/>
              </a:rPr>
              <a:t>ал</a:t>
            </a:r>
            <a:r>
              <a:rPr lang="ru-RU" sz="2800" b="1" dirty="0">
                <a:solidFill>
                  <a:srgbClr val="0070C0"/>
                </a:solidFill>
                <a:latin typeface="Georgia" panose="02040502050405020303" pitchFamily="18" charset="0"/>
              </a:rPr>
              <a:t>. 6 от </a:t>
            </a:r>
            <a:r>
              <a:rPr lang="ru-RU" sz="2800" b="1" dirty="0" smtClean="0">
                <a:solidFill>
                  <a:srgbClr val="0070C0"/>
                </a:solidFill>
                <a:latin typeface="Georgia" panose="02040502050405020303" pitchFamily="18" charset="0"/>
              </a:rPr>
              <a:t>ЗОП</a:t>
            </a:r>
            <a:r>
              <a:rPr lang="ru-RU" sz="4800" dirty="0"/>
              <a:t/>
            </a:r>
            <a:br>
              <a:rPr lang="ru-RU" sz="4800" dirty="0"/>
            </a:br>
            <a:endParaRPr lang="en-US" sz="4800" dirty="0"/>
          </a:p>
        </p:txBody>
      </p:sp>
      <p:sp>
        <p:nvSpPr>
          <p:cNvPr id="3" name="Content Placeholder 2"/>
          <p:cNvSpPr>
            <a:spLocks noGrp="1"/>
          </p:cNvSpPr>
          <p:nvPr>
            <p:ph idx="1"/>
          </p:nvPr>
        </p:nvSpPr>
        <p:spPr>
          <a:xfrm>
            <a:off x="3543300" y="1473200"/>
            <a:ext cx="8445500" cy="3441700"/>
          </a:xfrm>
        </p:spPr>
        <p:txBody>
          <a:bodyPr>
            <a:noAutofit/>
          </a:bodyPr>
          <a:lstStyle/>
          <a:p>
            <a:pPr algn="just"/>
            <a:r>
              <a:rPr lang="ru-RU" sz="1800" b="1" dirty="0" smtClean="0">
                <a:latin typeface="Georgia" panose="02040502050405020303" pitchFamily="18" charset="0"/>
              </a:rPr>
              <a:t>Възлагане </a:t>
            </a:r>
            <a:r>
              <a:rPr lang="ru-RU" sz="1800" b="1" dirty="0">
                <a:latin typeface="Georgia" panose="02040502050405020303" pitchFamily="18" charset="0"/>
              </a:rPr>
              <a:t>на обособени позиции по реда, относим за </a:t>
            </a:r>
            <a:r>
              <a:rPr lang="ru-RU" sz="1800" b="1" dirty="0" smtClean="0">
                <a:latin typeface="Georgia" panose="02040502050405020303" pitchFamily="18" charset="0"/>
              </a:rPr>
              <a:t>индивидуалната </a:t>
            </a:r>
            <a:r>
              <a:rPr lang="ru-RU" sz="1800" b="1" dirty="0">
                <a:latin typeface="Georgia" panose="02040502050405020303" pitchFamily="18" charset="0"/>
              </a:rPr>
              <a:t>им прогнозна стойност + допълнителни </a:t>
            </a:r>
            <a:r>
              <a:rPr lang="ru-RU" sz="1800" b="1" dirty="0" smtClean="0">
                <a:latin typeface="Georgia" panose="02040502050405020303" pitchFamily="18" charset="0"/>
              </a:rPr>
              <a:t>предпоставки</a:t>
            </a:r>
            <a:r>
              <a:rPr lang="ru-RU" sz="1800" b="1" dirty="0">
                <a:latin typeface="Georgia" panose="02040502050405020303" pitchFamily="18" charset="0"/>
              </a:rPr>
              <a:t>, а именно:</a:t>
            </a:r>
          </a:p>
          <a:p>
            <a:pPr algn="just"/>
            <a:r>
              <a:rPr lang="ru-RU" sz="1800" dirty="0">
                <a:latin typeface="Georgia" panose="02040502050405020303" pitchFamily="18" charset="0"/>
              </a:rPr>
              <a:t>• стойността на съответната обособена позиция не надхвърля 156 </a:t>
            </a:r>
            <a:r>
              <a:rPr lang="ru-RU" sz="1800" dirty="0" smtClean="0">
                <a:latin typeface="Georgia" panose="02040502050405020303" pitchFamily="18" charset="0"/>
              </a:rPr>
              <a:t>464 </a:t>
            </a:r>
            <a:r>
              <a:rPr lang="ru-RU" sz="1800" dirty="0">
                <a:latin typeface="Georgia" panose="02040502050405020303" pitchFamily="18" charset="0"/>
              </a:rPr>
              <a:t>лв. за доставки и услуги и 1 000 000 лв. за строителство </a:t>
            </a:r>
            <a:r>
              <a:rPr lang="ru-RU" sz="1800" dirty="0" smtClean="0">
                <a:latin typeface="Georgia" panose="02040502050405020303" pitchFamily="18" charset="0"/>
              </a:rPr>
              <a:t>+ </a:t>
            </a:r>
          </a:p>
          <a:p>
            <a:pPr algn="just"/>
            <a:r>
              <a:rPr lang="ru-RU" sz="1800" dirty="0" smtClean="0">
                <a:latin typeface="Georgia" panose="02040502050405020303" pitchFamily="18" charset="0"/>
              </a:rPr>
              <a:t>• </a:t>
            </a:r>
            <a:r>
              <a:rPr lang="ru-RU" sz="1800" dirty="0">
                <a:latin typeface="Georgia" panose="02040502050405020303" pitchFamily="18" charset="0"/>
              </a:rPr>
              <a:t>общата прогнозна стойност на обособените позиции, възложени </a:t>
            </a:r>
            <a:r>
              <a:rPr lang="ru-RU" sz="1800" dirty="0" smtClean="0">
                <a:latin typeface="Georgia" panose="02040502050405020303" pitchFamily="18" charset="0"/>
              </a:rPr>
              <a:t>по </a:t>
            </a:r>
            <a:r>
              <a:rPr lang="ru-RU" sz="1800" dirty="0">
                <a:latin typeface="Georgia" panose="02040502050405020303" pitchFamily="18" charset="0"/>
              </a:rPr>
              <a:t>този начин, не надхвърля 20 на сто от общата прогнозна </a:t>
            </a:r>
            <a:r>
              <a:rPr lang="ru-RU" sz="1800" dirty="0" smtClean="0">
                <a:latin typeface="Georgia" panose="02040502050405020303" pitchFamily="18" charset="0"/>
              </a:rPr>
              <a:t>стойност </a:t>
            </a:r>
            <a:r>
              <a:rPr lang="ru-RU" sz="1800" dirty="0">
                <a:latin typeface="Georgia" panose="02040502050405020303" pitchFamily="18" charset="0"/>
              </a:rPr>
              <a:t>на поръчката. </a:t>
            </a:r>
          </a:p>
          <a:p>
            <a:pPr algn="just"/>
            <a:r>
              <a:rPr lang="ru-RU" sz="1800" dirty="0">
                <a:latin typeface="Georgia" panose="02040502050405020303" pitchFamily="18" charset="0"/>
              </a:rPr>
              <a:t>В тези случаи независимо от остатъчната стойност на поръчката тя </a:t>
            </a:r>
            <a:r>
              <a:rPr lang="ru-RU" sz="1800" dirty="0" smtClean="0">
                <a:latin typeface="Georgia" panose="02040502050405020303" pitchFamily="18" charset="0"/>
              </a:rPr>
              <a:t>се </a:t>
            </a:r>
            <a:r>
              <a:rPr lang="ru-RU" sz="1800" dirty="0">
                <a:latin typeface="Georgia" panose="02040502050405020303" pitchFamily="18" charset="0"/>
              </a:rPr>
              <a:t>възлага по реда, приложим към общата </a:t>
            </a:r>
            <a:r>
              <a:rPr lang="ru-RU" sz="1800" dirty="0" smtClean="0">
                <a:latin typeface="Georgia" panose="02040502050405020303" pitchFamily="18" charset="0"/>
              </a:rPr>
              <a:t>прогнозна </a:t>
            </a:r>
            <a:r>
              <a:rPr lang="ru-RU" sz="1800" dirty="0">
                <a:latin typeface="Georgia" panose="02040502050405020303" pitchFamily="18" charset="0"/>
              </a:rPr>
              <a:t>стойност на </a:t>
            </a:r>
            <a:r>
              <a:rPr lang="ru-RU" sz="1800" dirty="0" smtClean="0">
                <a:latin typeface="Georgia" panose="02040502050405020303" pitchFamily="18" charset="0"/>
              </a:rPr>
              <a:t>цялата </a:t>
            </a:r>
            <a:r>
              <a:rPr lang="ru-RU" sz="1800" dirty="0">
                <a:latin typeface="Georgia" panose="02040502050405020303" pitchFamily="18" charset="0"/>
              </a:rPr>
              <a:t>поръчка</a:t>
            </a:r>
            <a:r>
              <a:rPr lang="ru-RU" sz="1800" dirty="0" smtClean="0">
                <a:latin typeface="Georgia" panose="02040502050405020303" pitchFamily="18" charset="0"/>
              </a:rPr>
              <a:t>.</a:t>
            </a:r>
          </a:p>
          <a:p>
            <a:pPr algn="just"/>
            <a:r>
              <a:rPr lang="ru-RU" sz="1800" b="1" dirty="0">
                <a:latin typeface="Georgia" panose="02040502050405020303" pitchFamily="18" charset="0"/>
              </a:rPr>
              <a:t>Рискове при прилагане на възможността по чл. 21, ал. 6 от </a:t>
            </a:r>
            <a:r>
              <a:rPr lang="ru-RU" sz="1800" b="1" dirty="0" smtClean="0">
                <a:latin typeface="Georgia" panose="02040502050405020303" pitchFamily="18" charset="0"/>
              </a:rPr>
              <a:t>ЗОП - </a:t>
            </a:r>
            <a:r>
              <a:rPr lang="ru-RU" sz="1800" b="1" dirty="0">
                <a:latin typeface="Georgia" panose="02040502050405020303" pitchFamily="18" charset="0"/>
              </a:rPr>
              <a:t>неточно изчисляване на изискванията за допустими стойности и </a:t>
            </a:r>
            <a:r>
              <a:rPr lang="ru-RU" sz="1800" b="1" dirty="0" smtClean="0">
                <a:latin typeface="Georgia" panose="02040502050405020303" pitchFamily="18" charset="0"/>
              </a:rPr>
              <a:t>съотношение </a:t>
            </a:r>
            <a:r>
              <a:rPr lang="ru-RU" sz="1800" b="1" dirty="0">
                <a:latin typeface="Georgia" panose="02040502050405020303" pitchFamily="18" charset="0"/>
              </a:rPr>
              <a:t>индивидуално възложени обособени позиции </a:t>
            </a:r>
            <a:r>
              <a:rPr lang="ru-RU" sz="1800" b="1" dirty="0" smtClean="0">
                <a:latin typeface="Georgia" panose="02040502050405020303" pitchFamily="18" charset="0"/>
              </a:rPr>
              <a:t>– обща </a:t>
            </a:r>
            <a:r>
              <a:rPr lang="ru-RU" sz="1800" b="1" dirty="0">
                <a:latin typeface="Georgia" panose="02040502050405020303" pitchFamily="18" charset="0"/>
              </a:rPr>
              <a:t>стойност на поръчката;</a:t>
            </a:r>
          </a:p>
          <a:p>
            <a:pPr algn="just"/>
            <a:r>
              <a:rPr lang="ru-RU" sz="1800" dirty="0">
                <a:latin typeface="Georgia" panose="02040502050405020303" pitchFamily="18" charset="0"/>
              </a:rPr>
              <a:t>- групиране на дейности, които не представляват един предмет на </a:t>
            </a:r>
            <a:r>
              <a:rPr lang="ru-RU" sz="1800" dirty="0" smtClean="0">
                <a:latin typeface="Georgia" panose="02040502050405020303" pitchFamily="18" charset="0"/>
              </a:rPr>
              <a:t>поръчка</a:t>
            </a:r>
            <a:r>
              <a:rPr lang="ru-RU" sz="1800" dirty="0">
                <a:latin typeface="Georgia" panose="02040502050405020303" pitchFamily="18" charset="0"/>
              </a:rPr>
              <a:t>;</a:t>
            </a:r>
          </a:p>
          <a:p>
            <a:pPr algn="just"/>
            <a:r>
              <a:rPr lang="ru-RU" sz="1800" dirty="0">
                <a:latin typeface="Georgia" panose="02040502050405020303" pitchFamily="18" charset="0"/>
              </a:rPr>
              <a:t>- липса на оповестяване за целия предмет на поръчката и обема и </a:t>
            </a:r>
            <a:r>
              <a:rPr lang="ru-RU" sz="1800" dirty="0" smtClean="0">
                <a:latin typeface="Georgia" panose="02040502050405020303" pitchFamily="18" charset="0"/>
              </a:rPr>
              <a:t>стойността </a:t>
            </a:r>
            <a:r>
              <a:rPr lang="ru-RU" sz="1800" dirty="0">
                <a:latin typeface="Georgia" panose="02040502050405020303" pitchFamily="18" charset="0"/>
              </a:rPr>
              <a:t>на всяка обособена позиция</a:t>
            </a:r>
            <a:endParaRPr lang="en-US" sz="1800" dirty="0">
              <a:latin typeface="Georgia" panose="02040502050405020303" pitchFamily="18" charset="0"/>
            </a:endParaRPr>
          </a:p>
        </p:txBody>
      </p:sp>
      <p:sp>
        <p:nvSpPr>
          <p:cNvPr id="4" name="Freeform 3"/>
          <p:cNvSpPr/>
          <p:nvPr/>
        </p:nvSpPr>
        <p:spPr>
          <a:xfrm>
            <a:off x="266700" y="2157731"/>
            <a:ext cx="3276600" cy="4255769"/>
          </a:xfrm>
          <a:custGeom>
            <a:avLst/>
            <a:gdLst/>
            <a:ahLst/>
            <a:cxnLst/>
            <a:rect l="l" t="t" r="r" b="b"/>
            <a:pathLst>
              <a:path w="4286500" h="5585016">
                <a:moveTo>
                  <a:pt x="0" y="0"/>
                </a:moveTo>
                <a:lnTo>
                  <a:pt x="4286500" y="0"/>
                </a:lnTo>
                <a:lnTo>
                  <a:pt x="4286500" y="5585016"/>
                </a:lnTo>
                <a:lnTo>
                  <a:pt x="0" y="5585016"/>
                </a:lnTo>
                <a:lnTo>
                  <a:pt x="0" y="0"/>
                </a:lnTo>
                <a:close/>
              </a:path>
            </a:pathLst>
          </a:custGeom>
          <a:blipFill>
            <a:blip r:embed="rId2">
              <a:extLst>
                <a:ext uri="{96DAC541-7B7A-43D3-8B79-37D633B846F1}">
                  <asvg:svgBlip xmlns:lc="http://schemas.openxmlformats.org/drawingml/2006/lockedCanvas" xmlns="" xmlns:asvg="http://schemas.microsoft.com/office/drawing/2016/SVG/main" r:embed="rId4"/>
                </a:ext>
              </a:extLst>
            </a:blip>
            <a:stretch>
              <a:fillRect/>
            </a:stretch>
          </a:blipFill>
        </p:spPr>
        <p:txBody>
          <a:bodyPr/>
          <a:lstStyle/>
          <a:p>
            <a:endParaRPr lang="en-US"/>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42838312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u-RU" sz="2800" b="1" dirty="0">
                <a:solidFill>
                  <a:srgbClr val="0070C0"/>
                </a:solidFill>
                <a:latin typeface="Georgia" panose="02040502050405020303" pitchFamily="18" charset="0"/>
              </a:rPr>
              <a:t>Избор на ред за възлагане и вид процедура</a:t>
            </a:r>
            <a:r>
              <a:rPr lang="en-US" sz="2800" b="1" dirty="0">
                <a:solidFill>
                  <a:srgbClr val="0070C0"/>
                </a:solidFill>
                <a:latin typeface="Georgia" panose="02040502050405020303" pitchFamily="18" charset="0"/>
              </a:rPr>
              <a:t/>
            </a:r>
            <a:br>
              <a:rPr lang="en-US" sz="2800" b="1" dirty="0">
                <a:solidFill>
                  <a:srgbClr val="0070C0"/>
                </a:solidFill>
                <a:latin typeface="Georgia" panose="02040502050405020303" pitchFamily="18" charset="0"/>
              </a:rPr>
            </a:br>
            <a:r>
              <a:rPr lang="bg-BG" sz="2800" b="1" dirty="0">
                <a:solidFill>
                  <a:srgbClr val="0070C0"/>
                </a:solidFill>
                <a:latin typeface="Georgia" panose="02040502050405020303" pitchFamily="18" charset="0"/>
              </a:rPr>
              <a:t>Р</a:t>
            </a:r>
            <a:r>
              <a:rPr lang="ru-RU" sz="2800" b="1" dirty="0">
                <a:solidFill>
                  <a:srgbClr val="0070C0"/>
                </a:solidFill>
                <a:latin typeface="Georgia" panose="02040502050405020303" pitchFamily="18" charset="0"/>
              </a:rPr>
              <a:t>азделено </a:t>
            </a:r>
            <a:r>
              <a:rPr lang="ru-RU" sz="2800" b="1" dirty="0" smtClean="0">
                <a:solidFill>
                  <a:srgbClr val="0070C0"/>
                </a:solidFill>
                <a:latin typeface="Georgia" panose="02040502050405020303" pitchFamily="18" charset="0"/>
              </a:rPr>
              <a:t>възлагане. </a:t>
            </a:r>
            <a:r>
              <a:rPr lang="ru-RU" sz="2800" b="1" dirty="0" smtClean="0">
                <a:solidFill>
                  <a:srgbClr val="FFC000"/>
                </a:solidFill>
                <a:latin typeface="Georgia" panose="02040502050405020303" pitchFamily="18" charset="0"/>
              </a:rPr>
              <a:t>Практика</a:t>
            </a:r>
            <a:endParaRPr lang="en-US" dirty="0">
              <a:solidFill>
                <a:srgbClr val="FFC000"/>
              </a:solidFill>
            </a:endParaRPr>
          </a:p>
        </p:txBody>
      </p:sp>
      <p:sp>
        <p:nvSpPr>
          <p:cNvPr id="3" name="Content Placeholder 2"/>
          <p:cNvSpPr>
            <a:spLocks noGrp="1"/>
          </p:cNvSpPr>
          <p:nvPr>
            <p:ph idx="1"/>
          </p:nvPr>
        </p:nvSpPr>
        <p:spPr>
          <a:xfrm>
            <a:off x="676656" y="2011680"/>
            <a:ext cx="11248644" cy="3766185"/>
          </a:xfrm>
        </p:spPr>
        <p:txBody>
          <a:bodyPr>
            <a:noAutofit/>
          </a:bodyPr>
          <a:lstStyle/>
          <a:p>
            <a:pPr algn="just"/>
            <a:r>
              <a:rPr lang="ru-RU" sz="2000" dirty="0" smtClean="0">
                <a:latin typeface="Georgia" panose="02040502050405020303" pitchFamily="18" charset="0"/>
              </a:rPr>
              <a:t>В решение </a:t>
            </a:r>
            <a:r>
              <a:rPr lang="ru-RU" sz="2000" dirty="0">
                <a:latin typeface="Georgia" panose="02040502050405020303" pitchFamily="18" charset="0"/>
              </a:rPr>
              <a:t>по адм.д. №6592/2020 година съдът приема, че </a:t>
            </a:r>
            <a:r>
              <a:rPr lang="ru-RU" sz="2000" b="1" dirty="0">
                <a:latin typeface="Georgia" panose="02040502050405020303" pitchFamily="18" charset="0"/>
              </a:rPr>
              <a:t>макар и проектирането и авторският надзор да са отделни дейности, които не се извършват едновременно, те са неразривно свързани</a:t>
            </a:r>
            <a:r>
              <a:rPr lang="ru-RU" sz="2000" dirty="0">
                <a:latin typeface="Georgia" panose="02040502050405020303" pitchFamily="18" charset="0"/>
              </a:rPr>
              <a:t> в конкретния случай, тъй като извършването на едната дейност е на практика невъзможно без извършването на другата дейност. И двете дейности се извършват от едно и също лице – проектантът. В този смисъл и двете дейности, независимо от обективното им реализиране през по - голям времеви период, тъй като авторският надзор се осъществява по време на извършване на СМР, могат да се приемат като части на един процес, т. е. без значение моментът на сключване на договорите. </a:t>
            </a:r>
          </a:p>
          <a:p>
            <a:pPr algn="just"/>
            <a:r>
              <a:rPr lang="ru-RU" sz="2000" dirty="0">
                <a:latin typeface="Georgia" panose="02040502050405020303" pitchFamily="18" charset="0"/>
              </a:rPr>
              <a:t>В този смисъл е и практиката на ВАС, VII-мо отд.: решение № 308/09.01.2020г., постановено по адм. дело № 3414/2019 г.; решение № 5771/19.05.2020 г., постановено по адм. дело №652/2020 г.; решение № 6483/02.06.2020 г., постановено по адм. дело № 12148/2019 г.; решение № 8873/06.07.2017 г., постановено по адм. дело № 7757/2016 </a:t>
            </a:r>
            <a:r>
              <a:rPr lang="ru-RU" sz="2000" dirty="0" smtClean="0">
                <a:latin typeface="Georgia" panose="02040502050405020303" pitchFamily="18" charset="0"/>
              </a:rPr>
              <a:t>г.</a:t>
            </a:r>
          </a:p>
          <a:p>
            <a:pPr algn="just"/>
            <a:r>
              <a:rPr lang="ru-RU" sz="2000" b="1" smtClean="0">
                <a:latin typeface="Georgia" panose="02040502050405020303" pitchFamily="18" charset="0"/>
              </a:rPr>
              <a:t>При преценката </a:t>
            </a:r>
            <a:r>
              <a:rPr lang="ru-RU" sz="2000" b="1" dirty="0">
                <a:latin typeface="Georgia" panose="02040502050405020303" pitchFamily="18" charset="0"/>
              </a:rPr>
              <a:t>за необходимостта от едновременното провеждане на обществените поръчки за двете дейности, следва винаги да се прави проверка за всеки случай, при отчитане на конкретните факти и обстоятелства.</a:t>
            </a:r>
            <a:endParaRPr lang="en-US" sz="2000" b="1" dirty="0">
              <a:latin typeface="Georgia" panose="02040502050405020303"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24123726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3524" y="231455"/>
            <a:ext cx="10772775" cy="1216200"/>
          </a:xfrm>
        </p:spPr>
        <p:txBody>
          <a:bodyPr>
            <a:normAutofit/>
          </a:bodyPr>
          <a:lstStyle/>
          <a:p>
            <a:pPr algn="ctr"/>
            <a:r>
              <a:rPr lang="ru-RU" sz="2400" b="1" dirty="0">
                <a:solidFill>
                  <a:srgbClr val="0070C0"/>
                </a:solidFill>
                <a:latin typeface="Georgia" panose="02040502050405020303" pitchFamily="18" charset="0"/>
              </a:rPr>
              <a:t>Избор на ред за възлагане и вид процедура</a:t>
            </a:r>
            <a:r>
              <a:rPr lang="en-US" sz="2400" b="1" dirty="0">
                <a:solidFill>
                  <a:srgbClr val="0070C0"/>
                </a:solidFill>
                <a:latin typeface="Georgia" panose="02040502050405020303" pitchFamily="18" charset="0"/>
              </a:rPr>
              <a:t/>
            </a:r>
            <a:br>
              <a:rPr lang="en-US" sz="2400" b="1" dirty="0">
                <a:solidFill>
                  <a:srgbClr val="0070C0"/>
                </a:solidFill>
                <a:latin typeface="Georgia" panose="02040502050405020303" pitchFamily="18" charset="0"/>
              </a:rPr>
            </a:br>
            <a:r>
              <a:rPr lang="bg-BG" sz="2400" b="1" dirty="0">
                <a:solidFill>
                  <a:srgbClr val="0070C0"/>
                </a:solidFill>
                <a:latin typeface="Georgia" panose="02040502050405020303" pitchFamily="18" charset="0"/>
              </a:rPr>
              <a:t>Р</a:t>
            </a:r>
            <a:r>
              <a:rPr lang="ru-RU" sz="2400" b="1" dirty="0">
                <a:solidFill>
                  <a:srgbClr val="0070C0"/>
                </a:solidFill>
                <a:latin typeface="Georgia" panose="02040502050405020303" pitchFamily="18" charset="0"/>
              </a:rPr>
              <a:t>азделено възлагане. </a:t>
            </a:r>
            <a:r>
              <a:rPr lang="ru-RU" sz="2400" b="1" dirty="0">
                <a:solidFill>
                  <a:srgbClr val="FFC000"/>
                </a:solidFill>
                <a:latin typeface="Georgia" panose="02040502050405020303" pitchFamily="18" charset="0"/>
              </a:rPr>
              <a:t>Практика</a:t>
            </a:r>
            <a:endParaRPr lang="bg-BG" sz="24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2185578" y="1554480"/>
            <a:ext cx="9610243" cy="5029200"/>
          </a:xfrm>
        </p:spPr>
        <p:txBody>
          <a:bodyPr>
            <a:normAutofit fontScale="92500" lnSpcReduction="10000"/>
          </a:bodyPr>
          <a:lstStyle/>
          <a:p>
            <a:pPr algn="just"/>
            <a:r>
              <a:rPr lang="ru-RU" sz="1800" dirty="0">
                <a:latin typeface="Georgia" panose="02040502050405020303" pitchFamily="18" charset="0"/>
              </a:rPr>
              <a:t>В решението за откриване на процедурата е посочено, че с разделянето на предмета „е осигурено по-широко участие на потенциални участници, тъй като е избегнато обединяването в един предмет на различни дейности, които са самостоятелни по своето естество“ и същевременно е обосновано възлагането на двете обособени позиции на един и същ изпълнител с мотиви за системна свързаност на дейностите и липсата на непрекъсната координация в случай на избор на различни изпълнители. </a:t>
            </a:r>
          </a:p>
          <a:p>
            <a:pPr algn="just"/>
            <a:r>
              <a:rPr lang="ru-RU" sz="1800" dirty="0">
                <a:latin typeface="Georgia" panose="02040502050405020303" pitchFamily="18" charset="0"/>
              </a:rPr>
              <a:t>Независимо, че се отнасят до едни и същи събития, дейностите от предмета на двете обособени позиции са различни по своето естеството и </a:t>
            </a:r>
            <a:r>
              <a:rPr lang="ru-RU" sz="1800" dirty="0" smtClean="0">
                <a:latin typeface="Georgia" panose="02040502050405020303" pitchFamily="18" charset="0"/>
              </a:rPr>
              <a:t>представляват </a:t>
            </a:r>
            <a:r>
              <a:rPr lang="ru-RU" sz="1800" dirty="0">
                <a:latin typeface="Georgia" panose="02040502050405020303" pitchFamily="18" charset="0"/>
              </a:rPr>
              <a:t>интерес за различни групи икономически оператори - субекти, които извършват логистика и организиране на събития и субекти, които осъществяват рекламни дейности и връзки с медиите. </a:t>
            </a:r>
          </a:p>
          <a:p>
            <a:pPr algn="just"/>
            <a:r>
              <a:rPr lang="ru-RU" sz="1800" dirty="0">
                <a:latin typeface="Georgia" panose="02040502050405020303" pitchFamily="18" charset="0"/>
              </a:rPr>
              <a:t>С </a:t>
            </a:r>
            <a:r>
              <a:rPr lang="ru-RU" sz="1800" b="1" dirty="0">
                <a:latin typeface="Georgia" panose="02040502050405020303" pitchFamily="18" charset="0"/>
              </a:rPr>
              <a:t>недопускането на подаване на оферта само за една от обявените позиции</a:t>
            </a:r>
            <a:r>
              <a:rPr lang="ru-RU" sz="1800" dirty="0">
                <a:latin typeface="Georgia" panose="02040502050405020303" pitchFamily="18" charset="0"/>
              </a:rPr>
              <a:t> по преценка на икономическите оператори, възложителят е ограничил възможностите за участие на икономически оператори, които са годни да изпълнят предмета само на една от обособените позиции, но не и всички включени в обхвата на поръчката услуги. </a:t>
            </a:r>
          </a:p>
          <a:p>
            <a:pPr algn="just"/>
            <a:r>
              <a:rPr lang="ru-RU" sz="1800" dirty="0">
                <a:latin typeface="Georgia" panose="02040502050405020303" pitchFamily="18" charset="0"/>
              </a:rPr>
              <a:t>Разпоредбата на чл. 46, ал. 4 от ЗОП предвижда указване на възможност за подаване на оферти по всички обособени позиции, а не задължение за участниците да подадат оферти по всички обособени позиции. С поставеното изискване възложителят е ограничил възможността за участие на онези икономически оператори, които разполагат със съответните икономически и технически възможности да участват за конкретна част от предмета на поръчката – съответната обособена позиция, но не разполагат с възможността да участват и изпълнят целия предмет на обществената поръчка. </a:t>
            </a:r>
            <a:r>
              <a:rPr lang="ru-RU" sz="1800" b="1" dirty="0">
                <a:latin typeface="Georgia" panose="02040502050405020303" pitchFamily="18" charset="0"/>
              </a:rPr>
              <a:t>Нарушен е чл. 2, ал. 1, т. 1 и т. 2, ал. 2 и чл. 46, ал. 4 от ЗОП. </a:t>
            </a:r>
          </a:p>
          <a:p>
            <a:pPr marL="0" indent="0">
              <a:buNone/>
            </a:pPr>
            <a:endParaRPr lang="bg-BG" cap="none" dirty="0">
              <a:latin typeface="Georgia" panose="02040502050405020303"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3848"/>
            <a:ext cx="3035456" cy="927148"/>
          </a:xfrm>
          <a:prstGeom prst="rect">
            <a:avLst/>
          </a:prstGeom>
        </p:spPr>
      </p:pic>
      <p:pic>
        <p:nvPicPr>
          <p:cNvPr id="8" name="Shape 60"/>
          <p:cNvPicPr/>
          <p:nvPr/>
        </p:nvPicPr>
        <p:blipFill>
          <a:blip r:embed="rId3"/>
          <a:stretch/>
        </p:blipFill>
        <p:spPr>
          <a:xfrm>
            <a:off x="28227" y="2867797"/>
            <a:ext cx="1682750" cy="1749425"/>
          </a:xfrm>
          <a:prstGeom prst="rect">
            <a:avLst/>
          </a:prstGeom>
        </p:spPr>
      </p:pic>
    </p:spTree>
    <p:extLst>
      <p:ext uri="{BB962C8B-B14F-4D97-AF65-F5344CB8AC3E}">
        <p14:creationId xmlns:p14="http://schemas.microsoft.com/office/powerpoint/2010/main" val="6074049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95000">
              <a:schemeClr val="accent4">
                <a:lumMod val="5000"/>
                <a:lumOff val="95000"/>
              </a:schemeClr>
            </a:gs>
            <a:gs pos="100000">
              <a:schemeClr val="accent4">
                <a:lumMod val="45000"/>
                <a:lumOff val="55000"/>
              </a:schemeClr>
            </a:gs>
            <a:gs pos="100000">
              <a:schemeClr val="accent4">
                <a:lumMod val="45000"/>
                <a:lumOff val="55000"/>
              </a:schemeClr>
            </a:gs>
            <a:gs pos="100000">
              <a:schemeClr val="bg1"/>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7130" y="356453"/>
            <a:ext cx="10772775" cy="1371600"/>
          </a:xfrm>
        </p:spPr>
        <p:txBody>
          <a:bodyPr>
            <a:normAutofit/>
          </a:bodyPr>
          <a:lstStyle/>
          <a:p>
            <a:pPr algn="ctr"/>
            <a:r>
              <a:rPr lang="en-US" sz="3200" b="1" i="1" dirty="0" smtClean="0">
                <a:solidFill>
                  <a:srgbClr val="144C8A"/>
                </a:solidFill>
              </a:rPr>
              <a:t/>
            </a:r>
            <a:br>
              <a:rPr lang="en-US" sz="3200" b="1" i="1" dirty="0" smtClean="0">
                <a:solidFill>
                  <a:srgbClr val="144C8A"/>
                </a:solidFill>
              </a:rPr>
            </a:br>
            <a:r>
              <a:rPr lang="ru-RU" sz="2800" b="1" dirty="0" smtClean="0">
                <a:solidFill>
                  <a:srgbClr val="0070C0"/>
                </a:solidFill>
                <a:latin typeface="Georgia" panose="02040502050405020303" pitchFamily="18" charset="0"/>
              </a:rPr>
              <a:t>Понятие</a:t>
            </a:r>
            <a:r>
              <a:rPr lang="ru-RU" sz="3600" b="1" dirty="0" smtClean="0">
                <a:solidFill>
                  <a:srgbClr val="0070C0"/>
                </a:solidFill>
                <a:latin typeface="Georgia" panose="02040502050405020303" pitchFamily="18" charset="0"/>
              </a:rPr>
              <a:t> </a:t>
            </a:r>
            <a:r>
              <a:rPr lang="ru-RU" sz="2800" b="1" dirty="0" smtClean="0">
                <a:solidFill>
                  <a:srgbClr val="0070C0"/>
                </a:solidFill>
                <a:latin typeface="Georgia" panose="02040502050405020303" pitchFamily="18" charset="0"/>
              </a:rPr>
              <a:t>за нередност</a:t>
            </a:r>
            <a:endParaRPr lang="en-US" sz="36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676656" y="1929221"/>
            <a:ext cx="10753725" cy="4573179"/>
          </a:xfrm>
        </p:spPr>
        <p:txBody>
          <a:bodyPr>
            <a:normAutofit/>
          </a:bodyPr>
          <a:lstStyle/>
          <a:p>
            <a:pPr marL="0" indent="0" algn="just">
              <a:buNone/>
            </a:pPr>
            <a:r>
              <a:rPr lang="ru-RU" sz="2000" b="1" dirty="0">
                <a:latin typeface="Georgia" panose="02040502050405020303" pitchFamily="18" charset="0"/>
              </a:rPr>
              <a:t>„нередност“ </a:t>
            </a:r>
            <a:r>
              <a:rPr lang="ru-RU" sz="2000" dirty="0">
                <a:latin typeface="Georgia" panose="02040502050405020303" pitchFamily="18" charset="0"/>
              </a:rPr>
              <a:t>означава всяко нарушение на правото на Съюза или на националното право, </a:t>
            </a:r>
            <a:r>
              <a:rPr lang="ru-RU" sz="2000" dirty="0" smtClean="0">
                <a:latin typeface="Georgia" panose="02040502050405020303" pitchFamily="18" charset="0"/>
              </a:rPr>
              <a:t>свързано с прилагането на тази разпоредба, произтичащо </a:t>
            </a:r>
            <a:r>
              <a:rPr lang="ru-RU" sz="2000" dirty="0">
                <a:latin typeface="Georgia" panose="02040502050405020303" pitchFamily="18" charset="0"/>
              </a:rPr>
              <a:t>от действие или бездействие на икономически оператор, участващ в прилагането на европейските структурни и инвестиционни фондове, което има или би имало за последица нанасянето на вреда на бюджета на Съюза чрез начисляване на неправомерен разход в бюджета на Съюза.</a:t>
            </a:r>
          </a:p>
          <a:p>
            <a:pPr marL="0" indent="0" algn="just">
              <a:buNone/>
            </a:pPr>
            <a:r>
              <a:rPr lang="ru-RU" sz="2000" b="1" dirty="0">
                <a:latin typeface="Georgia" panose="02040502050405020303" pitchFamily="18" charset="0"/>
              </a:rPr>
              <a:t>    (чл. 2, т. 36 от Регламент (ЕС) 1303/2013)</a:t>
            </a:r>
          </a:p>
          <a:p>
            <a:pPr marL="0" indent="0" algn="just">
              <a:buNone/>
            </a:pPr>
            <a:r>
              <a:rPr lang="ru-RU" sz="2000" b="1" dirty="0">
                <a:latin typeface="Georgia" panose="02040502050405020303" pitchFamily="18" charset="0"/>
              </a:rPr>
              <a:t>„нередност“ </a:t>
            </a:r>
            <a:r>
              <a:rPr lang="ru-RU" sz="2000" dirty="0">
                <a:latin typeface="Georgia" panose="02040502050405020303" pitchFamily="18" charset="0"/>
              </a:rPr>
              <a:t>означава всяко нарушение на приложимото право, произтичащо от действие или бездействие на икономически оператор, което има или би имало за последица нанасянето на вреда на бюджета на Съюза чрез начисляване на неправомерен разход в този бюджет.</a:t>
            </a:r>
            <a:r>
              <a:rPr lang="ru-RU" sz="2000" b="1" dirty="0">
                <a:latin typeface="Georgia" panose="02040502050405020303" pitchFamily="18" charset="0"/>
              </a:rPr>
              <a:t> </a:t>
            </a:r>
          </a:p>
          <a:p>
            <a:pPr marL="0" indent="0" algn="just">
              <a:buNone/>
            </a:pPr>
            <a:r>
              <a:rPr lang="ru-RU" sz="2000" b="1" dirty="0">
                <a:latin typeface="Georgia" panose="02040502050405020303" pitchFamily="18" charset="0"/>
              </a:rPr>
              <a:t>    (чл. 2, т. 31 от Регламент (ЕС) 2021/1060)</a:t>
            </a:r>
          </a:p>
          <a:p>
            <a:pPr marL="0" indent="0" algn="just">
              <a:buNone/>
            </a:pPr>
            <a:endParaRPr lang="ru-RU" sz="2000" b="1" dirty="0">
              <a:latin typeface="Georgia" panose="02040502050405020303"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345"/>
            <a:ext cx="3035456" cy="927148"/>
          </a:xfrm>
          <a:prstGeom prst="rect">
            <a:avLst/>
          </a:prstGeom>
        </p:spPr>
      </p:pic>
    </p:spTree>
    <p:extLst>
      <p:ext uri="{BB962C8B-B14F-4D97-AF65-F5344CB8AC3E}">
        <p14:creationId xmlns:p14="http://schemas.microsoft.com/office/powerpoint/2010/main" val="3400468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9046"/>
            <a:ext cx="12192000" cy="1658198"/>
          </a:xfrm>
        </p:spPr>
        <p:txBody>
          <a:bodyPr>
            <a:noAutofit/>
          </a:bodyPr>
          <a:lstStyle/>
          <a:p>
            <a:pPr algn="ctr"/>
            <a:r>
              <a:rPr lang="bg-BG" sz="2800" b="1" dirty="0" smtClean="0">
                <a:solidFill>
                  <a:srgbClr val="0070C0"/>
                </a:solidFill>
                <a:latin typeface="Georgia" panose="02040502050405020303" pitchFamily="18" charset="0"/>
              </a:rPr>
              <a:t>Нередност </a:t>
            </a:r>
            <a:r>
              <a:rPr lang="bg-BG" sz="2800" b="1" dirty="0">
                <a:solidFill>
                  <a:srgbClr val="0070C0"/>
                </a:solidFill>
                <a:latin typeface="Georgia" panose="02040502050405020303" pitchFamily="18" charset="0"/>
              </a:rPr>
              <a:t>по </a:t>
            </a:r>
            <a:r>
              <a:rPr lang="bg-BG" sz="2800" b="1" dirty="0" smtClean="0">
                <a:solidFill>
                  <a:srgbClr val="0070C0"/>
                </a:solidFill>
                <a:latin typeface="Georgia" panose="02040502050405020303" pitchFamily="18" charset="0"/>
              </a:rPr>
              <a:t>т.3 от Приложение № 1 от Наредбата. </a:t>
            </a:r>
            <a:br>
              <a:rPr lang="bg-BG"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Липса </a:t>
            </a:r>
            <a:r>
              <a:rPr lang="ru-RU" sz="2800" b="1" dirty="0">
                <a:solidFill>
                  <a:srgbClr val="FFC000"/>
                </a:solidFill>
                <a:latin typeface="Georgia" panose="02040502050405020303" pitchFamily="18" charset="0"/>
              </a:rPr>
              <a:t>на обосновка за неразделяне на предмета на поръчката на обособени позиции.</a:t>
            </a:r>
            <a:br>
              <a:rPr lang="ru-RU" sz="2800" b="1" dirty="0">
                <a:solidFill>
                  <a:srgbClr val="FFC000"/>
                </a:solidFill>
                <a:latin typeface="Georgia" panose="02040502050405020303" pitchFamily="18" charset="0"/>
              </a:rPr>
            </a:br>
            <a:endParaRPr lang="en-US" sz="28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2318289" y="2157731"/>
            <a:ext cx="9111710" cy="4255769"/>
          </a:xfrm>
        </p:spPr>
        <p:txBody>
          <a:bodyPr>
            <a:noAutofit/>
          </a:bodyPr>
          <a:lstStyle/>
          <a:p>
            <a:pPr algn="just"/>
            <a:r>
              <a:rPr lang="ru-RU" sz="1800" dirty="0" smtClean="0">
                <a:latin typeface="Georgia" panose="02040502050405020303" pitchFamily="18" charset="0"/>
              </a:rPr>
              <a:t>Безспорно </a:t>
            </a:r>
            <a:r>
              <a:rPr lang="ru-RU" sz="1800" dirty="0">
                <a:latin typeface="Georgia" panose="02040502050405020303" pitchFamily="18" charset="0"/>
              </a:rPr>
              <a:t>е, че чл. 46, ал. 1 ЗОП възлага на възложителя, при условията на оперативна самостоятелност, преценката за разделяне на обществената поръчка на обособени позиции. Но оперативната самостоятелност на възложителя има свои граници и това са изискванията на чл. 2, ал. 2 ЗОП, както и е съпроводена с императивно изискване – когато възложителят реши, че не е целесъобразно поръчката да се разделя на обособени позиции, следва в решението за откриване на процедурата да посочи причините затова</a:t>
            </a:r>
            <a:r>
              <a:rPr lang="ru-RU" sz="1800" dirty="0" smtClean="0">
                <a:latin typeface="Georgia" panose="02040502050405020303" pitchFamily="18" charset="0"/>
              </a:rPr>
              <a:t>.</a:t>
            </a:r>
          </a:p>
          <a:p>
            <a:pPr algn="just"/>
            <a:r>
              <a:rPr lang="bg-BG" sz="1800" dirty="0">
                <a:solidFill>
                  <a:srgbClr val="000000"/>
                </a:solidFill>
                <a:latin typeface="Georgia" panose="02040502050405020303" pitchFamily="18" charset="0"/>
                <a:ea typeface="Times New Roman" panose="02020603050405020304" pitchFamily="18" charset="0"/>
              </a:rPr>
              <a:t>Разпоредбата на </a:t>
            </a:r>
            <a:r>
              <a:rPr lang="bg-BG" sz="1800" u="sng" dirty="0">
                <a:solidFill>
                  <a:srgbClr val="000000"/>
                </a:solidFill>
                <a:latin typeface="Georgia" panose="02040502050405020303" pitchFamily="18" charset="0"/>
                <a:ea typeface="Times New Roman" panose="02020603050405020304" pitchFamily="18" charset="0"/>
                <a:cs typeface="Times New Roman" panose="02020603050405020304" pitchFamily="18" charset="0"/>
                <a:hlinkClick r:id="rId2"/>
              </a:rPr>
              <a:t>чл. 46, ал. 1 ЗОП</a:t>
            </a:r>
            <a:r>
              <a:rPr lang="bg-BG" sz="1800" dirty="0">
                <a:solidFill>
                  <a:srgbClr val="000000"/>
                </a:solidFill>
                <a:latin typeface="Georgia" panose="02040502050405020303" pitchFamily="18" charset="0"/>
                <a:ea typeface="Times New Roman" panose="02020603050405020304" pitchFamily="18" charset="0"/>
              </a:rPr>
              <a:t> транспонира в националното законодателство разпоредбата на </a:t>
            </a:r>
            <a:r>
              <a:rPr lang="bg-BG" sz="1800" u="sng" dirty="0">
                <a:solidFill>
                  <a:srgbClr val="000000"/>
                </a:solidFill>
                <a:latin typeface="Georgia" panose="02040502050405020303" pitchFamily="18" charset="0"/>
                <a:ea typeface="Times New Roman" panose="02020603050405020304" pitchFamily="18" charset="0"/>
                <a:cs typeface="Times New Roman" panose="02020603050405020304" pitchFamily="18" charset="0"/>
                <a:hlinkClick r:id="rId3"/>
              </a:rPr>
              <a:t>член 46, параграф 1 от Директива 2014/24</a:t>
            </a:r>
            <a:r>
              <a:rPr lang="bg-BG" sz="1800" dirty="0">
                <a:solidFill>
                  <a:srgbClr val="000000"/>
                </a:solidFill>
                <a:latin typeface="Georgia" panose="02040502050405020303" pitchFamily="18" charset="0"/>
                <a:ea typeface="Times New Roman" panose="02020603050405020304" pitchFamily="18" charset="0"/>
              </a:rPr>
              <a:t>. Съгласно </a:t>
            </a:r>
            <a:r>
              <a:rPr lang="bg-BG" sz="1800" u="sng" dirty="0">
                <a:solidFill>
                  <a:srgbClr val="000000"/>
                </a:solidFill>
                <a:latin typeface="Georgia" panose="02040502050405020303" pitchFamily="18" charset="0"/>
                <a:ea typeface="Times New Roman" panose="02020603050405020304" pitchFamily="18" charset="0"/>
                <a:cs typeface="Times New Roman" panose="02020603050405020304" pitchFamily="18" charset="0"/>
                <a:hlinkClick r:id="rId3"/>
              </a:rPr>
              <a:t>член 46, параграф 1 от Директива 2014/24</a:t>
            </a:r>
            <a:r>
              <a:rPr lang="bg-BG" sz="1800" dirty="0">
                <a:solidFill>
                  <a:srgbClr val="000000"/>
                </a:solidFill>
                <a:latin typeface="Georgia" panose="02040502050405020303" pitchFamily="18" charset="0"/>
                <a:ea typeface="Times New Roman" panose="02020603050405020304" pitchFamily="18" charset="0"/>
              </a:rPr>
              <a:t> възложителят може да реши да възложи поръчката под формата на обособени позиции, но ако реши </a:t>
            </a:r>
            <a:r>
              <a:rPr lang="bg-BG" sz="1800" b="1" dirty="0">
                <a:solidFill>
                  <a:srgbClr val="000000"/>
                </a:solidFill>
                <a:latin typeface="Georgia" panose="02040502050405020303" pitchFamily="18" charset="0"/>
                <a:ea typeface="Times New Roman" panose="02020603050405020304" pitchFamily="18" charset="0"/>
              </a:rPr>
              <a:t>да не разделя поръчката</a:t>
            </a:r>
            <a:r>
              <a:rPr lang="bg-BG" sz="1800" dirty="0">
                <a:solidFill>
                  <a:srgbClr val="000000"/>
                </a:solidFill>
                <a:latin typeface="Georgia" panose="02040502050405020303" pitchFamily="18" charset="0"/>
                <a:ea typeface="Times New Roman" panose="02020603050405020304" pitchFamily="18" charset="0"/>
              </a:rPr>
              <a:t> трябва да посочи основните </a:t>
            </a:r>
            <a:r>
              <a:rPr lang="bg-BG" sz="1800" b="1" dirty="0">
                <a:solidFill>
                  <a:srgbClr val="000000"/>
                </a:solidFill>
                <a:latin typeface="Georgia" panose="02040502050405020303" pitchFamily="18" charset="0"/>
                <a:ea typeface="Times New Roman" panose="02020603050405020304" pitchFamily="18" charset="0"/>
              </a:rPr>
              <a:t>причини за това</a:t>
            </a:r>
            <a:r>
              <a:rPr lang="bg-BG" sz="1800" dirty="0">
                <a:solidFill>
                  <a:srgbClr val="000000"/>
                </a:solidFill>
                <a:latin typeface="Georgia" panose="02040502050405020303" pitchFamily="18" charset="0"/>
                <a:ea typeface="Times New Roman" panose="02020603050405020304" pitchFamily="18" charset="0"/>
              </a:rPr>
              <a:t> – т. нар. принцип "раздели или обясни" (</a:t>
            </a:r>
            <a:r>
              <a:rPr lang="bg-BG" sz="1800" dirty="0" err="1">
                <a:solidFill>
                  <a:srgbClr val="000000"/>
                </a:solidFill>
                <a:latin typeface="Georgia" panose="02040502050405020303" pitchFamily="18" charset="0"/>
                <a:ea typeface="Times New Roman" panose="02020603050405020304" pitchFamily="18" charset="0"/>
              </a:rPr>
              <a:t>divide</a:t>
            </a:r>
            <a:r>
              <a:rPr lang="bg-BG" sz="1800" dirty="0">
                <a:solidFill>
                  <a:srgbClr val="000000"/>
                </a:solidFill>
                <a:latin typeface="Georgia" panose="02040502050405020303" pitchFamily="18" charset="0"/>
                <a:ea typeface="Times New Roman" panose="02020603050405020304" pitchFamily="18" charset="0"/>
              </a:rPr>
              <a:t> </a:t>
            </a:r>
            <a:r>
              <a:rPr lang="bg-BG" sz="1800" dirty="0" err="1">
                <a:solidFill>
                  <a:srgbClr val="000000"/>
                </a:solidFill>
                <a:latin typeface="Georgia" panose="02040502050405020303" pitchFamily="18" charset="0"/>
                <a:ea typeface="Times New Roman" panose="02020603050405020304" pitchFamily="18" charset="0"/>
              </a:rPr>
              <a:t>or</a:t>
            </a:r>
            <a:r>
              <a:rPr lang="bg-BG" sz="1800" dirty="0">
                <a:solidFill>
                  <a:srgbClr val="000000"/>
                </a:solidFill>
                <a:latin typeface="Georgia" panose="02040502050405020303" pitchFamily="18" charset="0"/>
                <a:ea typeface="Times New Roman" panose="02020603050405020304" pitchFamily="18" charset="0"/>
              </a:rPr>
              <a:t> </a:t>
            </a:r>
            <a:r>
              <a:rPr lang="bg-BG" sz="1800" dirty="0" err="1">
                <a:solidFill>
                  <a:srgbClr val="000000"/>
                </a:solidFill>
                <a:latin typeface="Georgia" panose="02040502050405020303" pitchFamily="18" charset="0"/>
                <a:ea typeface="Times New Roman" panose="02020603050405020304" pitchFamily="18" charset="0"/>
              </a:rPr>
              <a:t>explain</a:t>
            </a:r>
            <a:r>
              <a:rPr lang="bg-BG" sz="1800" dirty="0">
                <a:solidFill>
                  <a:srgbClr val="000000"/>
                </a:solidFill>
                <a:latin typeface="Georgia" panose="02040502050405020303" pitchFamily="18" charset="0"/>
                <a:ea typeface="Times New Roman" panose="02020603050405020304" pitchFamily="18" charset="0"/>
              </a:rPr>
              <a:t>). Разпоредбата е приета в изпълнение на посочената в </a:t>
            </a:r>
            <a:r>
              <a:rPr lang="bg-BG" sz="1800" u="sng" dirty="0">
                <a:solidFill>
                  <a:srgbClr val="000000"/>
                </a:solidFill>
                <a:latin typeface="Georgia" panose="02040502050405020303" pitchFamily="18" charset="0"/>
                <a:ea typeface="Times New Roman" panose="02020603050405020304" pitchFamily="18" charset="0"/>
                <a:cs typeface="Times New Roman" panose="02020603050405020304" pitchFamily="18" charset="0"/>
                <a:hlinkClick r:id="rId4"/>
              </a:rPr>
              <a:t>съображение 78 на Директива 2014/24</a:t>
            </a:r>
            <a:r>
              <a:rPr lang="bg-BG" sz="1800" dirty="0">
                <a:solidFill>
                  <a:srgbClr val="000000"/>
                </a:solidFill>
                <a:latin typeface="Georgia" panose="02040502050405020303" pitchFamily="18" charset="0"/>
                <a:ea typeface="Times New Roman" panose="02020603050405020304" pitchFamily="18" charset="0"/>
              </a:rPr>
              <a:t> </a:t>
            </a:r>
            <a:r>
              <a:rPr lang="bg-BG" sz="1800" b="1" dirty="0">
                <a:solidFill>
                  <a:srgbClr val="000000"/>
                </a:solidFill>
                <a:latin typeface="Georgia" panose="02040502050405020303" pitchFamily="18" charset="0"/>
                <a:ea typeface="Times New Roman" panose="02020603050405020304" pitchFamily="18" charset="0"/>
              </a:rPr>
              <a:t>цел – да улесни достъпа на малките и средни предприятия до обществените поръчки</a:t>
            </a:r>
            <a:endParaRPr lang="en-US" sz="1800" dirty="0">
              <a:latin typeface="Georgia" panose="02040502050405020303" pitchFamily="18" charset="0"/>
            </a:endParaRPr>
          </a:p>
        </p:txBody>
      </p:sp>
      <p:grpSp>
        <p:nvGrpSpPr>
          <p:cNvPr id="4" name="Group 3"/>
          <p:cNvGrpSpPr/>
          <p:nvPr/>
        </p:nvGrpSpPr>
        <p:grpSpPr>
          <a:xfrm>
            <a:off x="0" y="3056489"/>
            <a:ext cx="2318289" cy="1968667"/>
            <a:chOff x="-5952338" y="1740255"/>
            <a:chExt cx="4361815" cy="3856863"/>
          </a:xfrm>
        </p:grpSpPr>
        <p:sp>
          <p:nvSpPr>
            <p:cNvPr id="5" name="Freeform 4"/>
            <p:cNvSpPr/>
            <p:nvPr/>
          </p:nvSpPr>
          <p:spPr>
            <a:xfrm>
              <a:off x="-5952338" y="1740255"/>
              <a:ext cx="4361815" cy="3856863"/>
            </a:xfrm>
            <a:custGeom>
              <a:avLst/>
              <a:gdLst/>
              <a:ahLst/>
              <a:cxnLst/>
              <a:rect l="l" t="t" r="r" b="b"/>
              <a:pathLst>
                <a:path w="4361815" h="3856863">
                  <a:moveTo>
                    <a:pt x="1275207" y="0"/>
                  </a:moveTo>
                  <a:cubicBezTo>
                    <a:pt x="1151509" y="0"/>
                    <a:pt x="1037336" y="65913"/>
                    <a:pt x="975487" y="173101"/>
                  </a:cubicBezTo>
                  <a:lnTo>
                    <a:pt x="61849" y="1755394"/>
                  </a:lnTo>
                  <a:cubicBezTo>
                    <a:pt x="0" y="1862455"/>
                    <a:pt x="0" y="1994408"/>
                    <a:pt x="61849" y="2101469"/>
                  </a:cubicBezTo>
                  <a:lnTo>
                    <a:pt x="975360" y="3683762"/>
                  </a:lnTo>
                  <a:cubicBezTo>
                    <a:pt x="1036701" y="3789934"/>
                    <a:pt x="1149477" y="3855720"/>
                    <a:pt x="1271905" y="3856863"/>
                  </a:cubicBezTo>
                  <a:lnTo>
                    <a:pt x="3105404" y="3856863"/>
                  </a:lnTo>
                  <a:cubicBezTo>
                    <a:pt x="3227832" y="3855720"/>
                    <a:pt x="3340608" y="3789934"/>
                    <a:pt x="3401949" y="3683762"/>
                  </a:cubicBezTo>
                  <a:lnTo>
                    <a:pt x="4315460" y="2101469"/>
                  </a:lnTo>
                  <a:cubicBezTo>
                    <a:pt x="4345940" y="2048764"/>
                    <a:pt x="4361307" y="1990090"/>
                    <a:pt x="4361815" y="1931162"/>
                  </a:cubicBezTo>
                  <a:lnTo>
                    <a:pt x="4361815" y="1925574"/>
                  </a:lnTo>
                  <a:cubicBezTo>
                    <a:pt x="4361307" y="1866773"/>
                    <a:pt x="4345940" y="1807972"/>
                    <a:pt x="4315460" y="1755267"/>
                  </a:cubicBezTo>
                  <a:lnTo>
                    <a:pt x="3401949" y="173101"/>
                  </a:lnTo>
                  <a:cubicBezTo>
                    <a:pt x="3340100" y="65913"/>
                    <a:pt x="3225927" y="0"/>
                    <a:pt x="3102229" y="0"/>
                  </a:cubicBezTo>
                  <a:close/>
                </a:path>
              </a:pathLst>
            </a:custGeom>
            <a:blipFill>
              <a:blip r:embed="rId5"/>
              <a:stretch>
                <a:fillRect l="-27994" r="-5196"/>
              </a:stretch>
            </a:blipFill>
          </p:spPr>
          <p:txBody>
            <a:bodyPr/>
            <a:lstStyle/>
            <a:p>
              <a:endParaRPr lang="en-US"/>
            </a:p>
          </p:txBody>
        </p:sp>
      </p:grpSp>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11699733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17600"/>
            <a:ext cx="12192000" cy="1474910"/>
          </a:xfrm>
        </p:spPr>
        <p:txBody>
          <a:bodyPr>
            <a:noAutofit/>
          </a:bodyPr>
          <a:lstStyle/>
          <a:p>
            <a:pPr algn="ctr"/>
            <a:r>
              <a:rPr lang="bg-BG" sz="2000" b="1" dirty="0" smtClean="0">
                <a:solidFill>
                  <a:srgbClr val="0070C0"/>
                </a:solidFill>
                <a:latin typeface="Georgia" panose="02040502050405020303" pitchFamily="18" charset="0"/>
              </a:rPr>
              <a:t>Нередност </a:t>
            </a:r>
            <a:r>
              <a:rPr lang="bg-BG" sz="2000" b="1" dirty="0">
                <a:solidFill>
                  <a:srgbClr val="0070C0"/>
                </a:solidFill>
                <a:latin typeface="Georgia" panose="02040502050405020303" pitchFamily="18" charset="0"/>
              </a:rPr>
              <a:t>по т.4 </a:t>
            </a:r>
            <a:r>
              <a:rPr lang="bg-BG" sz="2000" b="1" dirty="0" smtClean="0">
                <a:solidFill>
                  <a:srgbClr val="0070C0"/>
                </a:solidFill>
                <a:latin typeface="Georgia" panose="02040502050405020303" pitchFamily="18" charset="0"/>
              </a:rPr>
              <a:t>- </a:t>
            </a:r>
            <a:r>
              <a:rPr lang="bg-BG" sz="2000" b="1" dirty="0">
                <a:solidFill>
                  <a:srgbClr val="0070C0"/>
                </a:solidFill>
                <a:latin typeface="Georgia" panose="02040502050405020303" pitchFamily="18" charset="0"/>
              </a:rPr>
              <a:t>т.4.1. и </a:t>
            </a:r>
            <a:r>
              <a:rPr lang="bg-BG" sz="2000" b="1" dirty="0" smtClean="0">
                <a:solidFill>
                  <a:srgbClr val="0070C0"/>
                </a:solidFill>
                <a:latin typeface="Georgia" panose="02040502050405020303" pitchFamily="18" charset="0"/>
              </a:rPr>
              <a:t>т.4.2. от Приложение № 1 от Наредбата </a:t>
            </a:r>
            <a:r>
              <a:rPr lang="en-US" sz="2000" b="1" dirty="0" smtClean="0">
                <a:solidFill>
                  <a:srgbClr val="0070C0"/>
                </a:solidFill>
                <a:latin typeface="Georgia" panose="02040502050405020303" pitchFamily="18" charset="0"/>
              </a:rPr>
              <a:t>.</a:t>
            </a:r>
            <a:r>
              <a:rPr lang="bg-BG" sz="2000" b="1" dirty="0" smtClean="0">
                <a:solidFill>
                  <a:srgbClr val="0070C0"/>
                </a:solidFill>
                <a:latin typeface="Georgia" panose="02040502050405020303" pitchFamily="18" charset="0"/>
              </a:rPr>
              <a:t> </a:t>
            </a:r>
            <a:r>
              <a:rPr lang="ru-RU" sz="2000" b="1" dirty="0">
                <a:solidFill>
                  <a:srgbClr val="FFC000"/>
                </a:solidFill>
                <a:latin typeface="Georgia" panose="02040502050405020303" pitchFamily="18" charset="0"/>
              </a:rPr>
              <a:t>Незаконосъобразни срокове за получаване на оферти или срокове за получаване на заявления за </a:t>
            </a:r>
            <a:r>
              <a:rPr lang="ru-RU" sz="2000" b="1" dirty="0" smtClean="0">
                <a:solidFill>
                  <a:srgbClr val="FFC000"/>
                </a:solidFill>
                <a:latin typeface="Georgia" panose="02040502050405020303" pitchFamily="18" charset="0"/>
              </a:rPr>
              <a:t>участие. </a:t>
            </a:r>
            <a:br>
              <a:rPr lang="ru-RU" sz="2000" b="1" dirty="0" smtClean="0">
                <a:solidFill>
                  <a:srgbClr val="FFC000"/>
                </a:solidFill>
                <a:latin typeface="Georgia" panose="02040502050405020303" pitchFamily="18" charset="0"/>
              </a:rPr>
            </a:br>
            <a:r>
              <a:rPr lang="ru-RU" sz="2000" b="1" dirty="0" smtClean="0">
                <a:solidFill>
                  <a:srgbClr val="FFC000"/>
                </a:solidFill>
                <a:latin typeface="Georgia" panose="02040502050405020303" pitchFamily="18" charset="0"/>
              </a:rPr>
              <a:t> </a:t>
            </a:r>
            <a:r>
              <a:rPr lang="ru-RU" sz="2000" b="1" dirty="0">
                <a:solidFill>
                  <a:srgbClr val="FFC000"/>
                </a:solidFill>
                <a:latin typeface="Georgia" panose="02040502050405020303" pitchFamily="18" charset="0"/>
              </a:rPr>
              <a:t>Липса на удължаване на обявените срокове за получаване на оферти или заявления за участие при съществени изменения в условията по обявената обществена поръчка.</a:t>
            </a:r>
            <a:br>
              <a:rPr lang="ru-RU" sz="2000" b="1" dirty="0">
                <a:solidFill>
                  <a:srgbClr val="FFC000"/>
                </a:solidFill>
                <a:latin typeface="Georgia" panose="02040502050405020303" pitchFamily="18" charset="0"/>
              </a:rPr>
            </a:br>
            <a:r>
              <a:rPr lang="ru-RU" sz="2800" b="1" dirty="0">
                <a:solidFill>
                  <a:srgbClr val="0070C0"/>
                </a:solidFill>
                <a:latin typeface="Georgia" panose="02040502050405020303" pitchFamily="18" charset="0"/>
              </a:rPr>
              <a:t/>
            </a:r>
            <a:br>
              <a:rPr lang="ru-RU" sz="2800" b="1" dirty="0">
                <a:solidFill>
                  <a:srgbClr val="0070C0"/>
                </a:solidFill>
                <a:latin typeface="Georgia" panose="02040502050405020303" pitchFamily="18" charset="0"/>
              </a:rPr>
            </a:b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0" y="2303780"/>
            <a:ext cx="11887200" cy="3766185"/>
          </a:xfrm>
        </p:spPr>
        <p:txBody>
          <a:bodyPr>
            <a:noAutofit/>
          </a:bodyPr>
          <a:lstStyle/>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адм.д.№9376/2020 година по описа на ВАС:</a:t>
            </a:r>
            <a:r>
              <a:rPr lang="bg-BG" sz="1600" b="1" dirty="0">
                <a:latin typeface="Georgia" panose="02040502050405020303" pitchFamily="18" charset="0"/>
              </a:rPr>
              <a:t> </a:t>
            </a:r>
            <a:r>
              <a:rPr lang="bg-BG" sz="1600" dirty="0">
                <a:latin typeface="Georgia" panose="02040502050405020303" pitchFamily="18" charset="0"/>
              </a:rPr>
              <a:t>Тъй като предварителното обявление не съдържа необходимата информация, и същото не може да бъде ползвано като основание за намаляване на срока за получаване на оферти, налице е хипотеза на </a:t>
            </a:r>
            <a:r>
              <a:rPr lang="bg-BG" sz="1600" dirty="0" smtClean="0">
                <a:latin typeface="Georgia" panose="02040502050405020303" pitchFamily="18" charset="0"/>
              </a:rPr>
              <a:t>незаконосъобразно </a:t>
            </a:r>
            <a:r>
              <a:rPr lang="bg-BG" sz="1600" dirty="0">
                <a:latin typeface="Georgia" panose="02040502050405020303" pitchFamily="18" charset="0"/>
              </a:rPr>
              <a:t>съкращаване на нормативно определените срокове по смисъла на </a:t>
            </a:r>
            <a:r>
              <a:rPr lang="bg-BG" sz="1600" u="sng" dirty="0">
                <a:latin typeface="Georgia" panose="02040502050405020303" pitchFamily="18" charset="0"/>
                <a:hlinkClick r:id="rId2"/>
              </a:rPr>
              <a:t>т. 4. 1, буква "в" от Приложение № 1 към чл. 2, ал. 1 на Наредбата за посочване на нередности</a:t>
            </a:r>
            <a:r>
              <a:rPr lang="bg-BG" sz="1600" dirty="0">
                <a:latin typeface="Georgia" panose="02040502050405020303" pitchFamily="18" charset="0"/>
              </a:rPr>
              <a:t>, изменена с </a:t>
            </a:r>
            <a:r>
              <a:rPr lang="bg-BG" sz="1600" u="sng" dirty="0">
                <a:latin typeface="Georgia" panose="02040502050405020303" pitchFamily="18" charset="0"/>
                <a:hlinkClick r:id="rId3"/>
              </a:rPr>
              <a:t>ПМС № 202 от 2019 г.</a:t>
            </a:r>
            <a:endParaRPr lang="en-US" sz="1600" dirty="0">
              <a:latin typeface="Georgia" panose="02040502050405020303" pitchFamily="18" charset="0"/>
            </a:endParaRPr>
          </a:p>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a:t>
            </a:r>
            <a:r>
              <a:rPr lang="bg-BG" sz="1600" b="1" u="sng" dirty="0" err="1">
                <a:latin typeface="Georgia" panose="02040502050405020303" pitchFamily="18" charset="0"/>
              </a:rPr>
              <a:t>адм.д</a:t>
            </a:r>
            <a:r>
              <a:rPr lang="bg-BG" sz="1600" b="1" u="sng" dirty="0">
                <a:latin typeface="Georgia" panose="02040502050405020303" pitchFamily="18" charset="0"/>
              </a:rPr>
              <a:t>. №7915/2020 година по описа на ВАС: </a:t>
            </a:r>
            <a:r>
              <a:rPr lang="bg-BG" sz="1600" dirty="0">
                <a:latin typeface="Georgia" panose="02040502050405020303" pitchFamily="18" charset="0"/>
              </a:rPr>
              <a:t>Когато са направени </a:t>
            </a:r>
            <a:r>
              <a:rPr lang="bg-BG" sz="1600" b="1" dirty="0">
                <a:latin typeface="Georgia" panose="02040502050405020303" pitchFamily="18" charset="0"/>
              </a:rPr>
              <a:t>съществени изменения</a:t>
            </a:r>
            <a:r>
              <a:rPr lang="bg-BG" sz="1600" dirty="0">
                <a:latin typeface="Georgia" panose="02040502050405020303" pitchFamily="18" charset="0"/>
              </a:rPr>
              <a:t> на условията на обществената поръчка и срокът за подаване на офертите не е удължен, се налага извод за осъществено  нарушение на </a:t>
            </a:r>
            <a:r>
              <a:rPr lang="bg-BG" sz="1600" u="sng" dirty="0">
                <a:latin typeface="Georgia" panose="02040502050405020303" pitchFamily="18" charset="0"/>
                <a:hlinkClick r:id="rId4"/>
              </a:rPr>
              <a:t>чл. 100, ал. 7, т. 1 ЗОП</a:t>
            </a:r>
            <a:r>
              <a:rPr lang="bg-BG" sz="1600" dirty="0">
                <a:latin typeface="Georgia" panose="02040502050405020303" pitchFamily="18" charset="0"/>
              </a:rPr>
              <a:t>, класифицирано като нередност по </a:t>
            </a:r>
            <a:r>
              <a:rPr lang="bg-BG" sz="1600" u="sng" dirty="0">
                <a:latin typeface="Georgia" panose="02040502050405020303" pitchFamily="18" charset="0"/>
                <a:hlinkClick r:id="rId2"/>
              </a:rPr>
              <a:t>т. 4.2 от Приложение № 1 към чл. 2, ал. 1 от Наредбата.</a:t>
            </a:r>
            <a:endParaRPr lang="en-US" sz="1600" dirty="0">
              <a:latin typeface="Georgia" panose="02040502050405020303" pitchFamily="18" charset="0"/>
            </a:endParaRPr>
          </a:p>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a:t>
            </a:r>
            <a:r>
              <a:rPr lang="bg-BG" sz="1600" b="1" u="sng" dirty="0" err="1">
                <a:latin typeface="Georgia" panose="02040502050405020303" pitchFamily="18" charset="0"/>
              </a:rPr>
              <a:t>адм.д</a:t>
            </a:r>
            <a:r>
              <a:rPr lang="bg-BG" sz="1600" b="1" u="sng" dirty="0">
                <a:latin typeface="Georgia" panose="02040502050405020303" pitchFamily="18" charset="0"/>
              </a:rPr>
              <a:t>. №4038/2020 година по описа на ВАС: </a:t>
            </a:r>
            <a:r>
              <a:rPr lang="bg-BG" sz="1600" dirty="0">
                <a:latin typeface="Georgia" panose="02040502050405020303" pitchFamily="18" charset="0"/>
              </a:rPr>
              <a:t>Законодателят изрично е задължил възложителя да удължи сроковете за получаване на оферти – </a:t>
            </a:r>
            <a:r>
              <a:rPr lang="bg-BG" sz="1600" u="sng" dirty="0">
                <a:latin typeface="Georgia" panose="02040502050405020303" pitchFamily="18" charset="0"/>
                <a:hlinkClick r:id="rId5"/>
              </a:rPr>
              <a:t>чл. 100, ал. 7, т. 1 ЗОП</a:t>
            </a:r>
            <a:r>
              <a:rPr lang="bg-BG" sz="1600" dirty="0">
                <a:latin typeface="Georgia" panose="02040502050405020303" pitchFamily="18" charset="0"/>
              </a:rPr>
              <a:t>, когато </a:t>
            </a:r>
            <a:r>
              <a:rPr lang="bg-BG" sz="1600" u="sng" dirty="0">
                <a:latin typeface="Georgia" panose="02040502050405020303" pitchFamily="18" charset="0"/>
              </a:rPr>
              <a:t>измененията са такива, че водят до съществена промяна в условията на поръчката, които налагат промяна в офертите на участниците.</a:t>
            </a:r>
            <a:r>
              <a:rPr lang="bg-BG" sz="1600" dirty="0">
                <a:latin typeface="Georgia" panose="02040502050405020303" pitchFamily="18" charset="0"/>
              </a:rPr>
              <a:t> Няма определение в закона, какво следва да се разбира под "съществени изменения в условията, които налагат промяна в офертите на участниците" и понятието следва да се изведе в резултат на тълкуване. </a:t>
            </a:r>
            <a:endParaRPr lang="en-US" sz="1600" dirty="0">
              <a:latin typeface="Georgia" panose="02040502050405020303" pitchFamily="18" charset="0"/>
            </a:endParaRPr>
          </a:p>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a:t>
            </a:r>
            <a:r>
              <a:rPr lang="bg-BG" sz="1600" b="1" u="sng" dirty="0" err="1">
                <a:latin typeface="Georgia" panose="02040502050405020303" pitchFamily="18" charset="0"/>
              </a:rPr>
              <a:t>адм.д</a:t>
            </a:r>
            <a:r>
              <a:rPr lang="bg-BG" sz="1600" b="1" u="sng" dirty="0">
                <a:latin typeface="Georgia" panose="02040502050405020303" pitchFamily="18" charset="0"/>
              </a:rPr>
              <a:t>. №3901/2021 година по описа на ВАС: </a:t>
            </a:r>
            <a:r>
              <a:rPr lang="bg-BG" sz="1600" dirty="0">
                <a:latin typeface="Georgia" panose="02040502050405020303" pitchFamily="18" charset="0"/>
              </a:rPr>
              <a:t>Действително, легална дефиниция на "съществени изменения в условията, които налагат промяна в офертите на участниците" законът не дава, но под съществено следва да се разбира такова изменение, което би довело до промяна на основен, главен, важен елемент от условията на процедурата, поради което и офертите на участниците не биха били същите.</a:t>
            </a:r>
            <a:endParaRPr lang="en-US" sz="1600" dirty="0">
              <a:latin typeface="Georgia" panose="02040502050405020303" pitchFamily="18" charset="0"/>
            </a:endParaRPr>
          </a:p>
          <a:p>
            <a:pPr algn="just"/>
            <a:endParaRPr lang="en-US" sz="1600" dirty="0">
              <a:latin typeface="Georgia" panose="02040502050405020303" pitchFamily="18" charset="0"/>
            </a:endParaRP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7164"/>
            <a:ext cx="3035456" cy="927148"/>
          </a:xfrm>
          <a:prstGeom prst="rect">
            <a:avLst/>
          </a:prstGeom>
        </p:spPr>
      </p:pic>
    </p:spTree>
    <p:extLst>
      <p:ext uri="{BB962C8B-B14F-4D97-AF65-F5344CB8AC3E}">
        <p14:creationId xmlns:p14="http://schemas.microsoft.com/office/powerpoint/2010/main" val="13860202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27148"/>
            <a:ext cx="12192000" cy="992122"/>
          </a:xfrm>
        </p:spPr>
        <p:txBody>
          <a:bodyPr>
            <a:normAutofit/>
          </a:bodyPr>
          <a:lstStyle/>
          <a:p>
            <a:pPr algn="ctr"/>
            <a:r>
              <a:rPr lang="ru-RU" sz="2400" b="1" dirty="0">
                <a:solidFill>
                  <a:srgbClr val="0070C0"/>
                </a:solidFill>
                <a:latin typeface="Georgia" panose="02040502050405020303" pitchFamily="18" charset="0"/>
              </a:rPr>
              <a:t>Грешки при подготовката на обявление и документация за обществена поръчка/процедура за избор с публична покана</a:t>
            </a:r>
            <a:endParaRPr lang="bg-BG" sz="2400" b="1" cap="none"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588326" y="2157732"/>
            <a:ext cx="7841673" cy="4019912"/>
          </a:xfrm>
          <a:noFill/>
        </p:spPr>
        <p:txBody>
          <a:bodyPr>
            <a:normAutofit fontScale="92500" lnSpcReduction="10000"/>
          </a:bodyPr>
          <a:lstStyle/>
          <a:p>
            <a:pPr marL="0" indent="0" algn="just">
              <a:buNone/>
            </a:pPr>
            <a:r>
              <a:rPr lang="ru-RU" sz="2100" b="1" dirty="0">
                <a:latin typeface="Georgia" panose="02040502050405020303" pitchFamily="18" charset="0"/>
              </a:rPr>
              <a:t>Дискриминация/неравно третиране;</a:t>
            </a:r>
          </a:p>
          <a:p>
            <a:pPr marL="0" indent="0" algn="just">
              <a:buNone/>
            </a:pPr>
            <a:r>
              <a:rPr lang="ru-RU" sz="2100" b="1" dirty="0">
                <a:latin typeface="Georgia" panose="02040502050405020303" pitchFamily="18" charset="0"/>
              </a:rPr>
              <a:t>Непропорционални изисквания;</a:t>
            </a:r>
          </a:p>
          <a:p>
            <a:pPr marL="0" indent="0" algn="just">
              <a:buNone/>
            </a:pPr>
            <a:r>
              <a:rPr lang="ru-RU" sz="2100" b="1" dirty="0">
                <a:latin typeface="Georgia" panose="02040502050405020303" pitchFamily="18" charset="0"/>
              </a:rPr>
              <a:t>Изисквания, които не са необходими за изпълнение на поръчката;</a:t>
            </a:r>
          </a:p>
          <a:p>
            <a:pPr marL="0" indent="0" algn="just">
              <a:buNone/>
            </a:pPr>
            <a:r>
              <a:rPr lang="ru-RU" sz="2100" b="1" dirty="0">
                <a:latin typeface="Georgia" panose="02040502050405020303" pitchFamily="18" charset="0"/>
              </a:rPr>
              <a:t>Неясни изисквания;</a:t>
            </a:r>
          </a:p>
          <a:p>
            <a:pPr marL="0" indent="0" algn="just">
              <a:buNone/>
            </a:pPr>
            <a:r>
              <a:rPr lang="ru-RU" sz="2100" b="1" dirty="0">
                <a:latin typeface="Georgia" panose="02040502050405020303" pitchFamily="18" charset="0"/>
              </a:rPr>
              <a:t>Липса на публичност/прозрачност;</a:t>
            </a:r>
          </a:p>
          <a:p>
            <a:pPr marL="0" indent="0" algn="just">
              <a:buNone/>
            </a:pPr>
            <a:r>
              <a:rPr lang="ru-RU" sz="2100" b="1" dirty="0">
                <a:latin typeface="Georgia" panose="02040502050405020303" pitchFamily="18" charset="0"/>
              </a:rPr>
              <a:t>Недостатъчно определяне на предмета на поръчката/незаконосъобразен предмет;</a:t>
            </a:r>
          </a:p>
          <a:p>
            <a:pPr marL="0" indent="0" algn="just">
              <a:buNone/>
            </a:pPr>
            <a:r>
              <a:rPr lang="ru-RU" sz="2100" b="1" dirty="0" smtClean="0">
                <a:latin typeface="Georgia" panose="02040502050405020303" pitchFamily="18" charset="0"/>
              </a:rPr>
              <a:t>Незаконосъобразна </a:t>
            </a:r>
            <a:r>
              <a:rPr lang="ru-RU" sz="2100" b="1" dirty="0">
                <a:latin typeface="Georgia" panose="02040502050405020303" pitchFamily="18" charset="0"/>
              </a:rPr>
              <a:t>методика за оценка на офертите;</a:t>
            </a:r>
          </a:p>
          <a:p>
            <a:pPr marL="0" indent="0" algn="just">
              <a:buNone/>
            </a:pPr>
            <a:r>
              <a:rPr lang="ru-RU" sz="2100" b="1" dirty="0">
                <a:latin typeface="Georgia" panose="02040502050405020303" pitchFamily="18" charset="0"/>
              </a:rPr>
              <a:t>Незаконосъобразна техническа спецификация;</a:t>
            </a:r>
          </a:p>
          <a:p>
            <a:pPr marL="0" indent="0" algn="just">
              <a:buNone/>
            </a:pPr>
            <a:r>
              <a:rPr lang="ru-RU" sz="2100" b="1" dirty="0">
                <a:latin typeface="Georgia" panose="02040502050405020303" pitchFamily="18" charset="0"/>
              </a:rPr>
              <a:t>Нарушения, свързани със срока за получаване на оферти.</a:t>
            </a:r>
          </a:p>
          <a:p>
            <a:pPr marL="0" indent="0" algn="just">
              <a:buNone/>
            </a:pPr>
            <a:endParaRPr lang="ru-RU" b="1" dirty="0">
              <a:latin typeface="+mj-lt"/>
            </a:endParaRPr>
          </a:p>
          <a:p>
            <a:pPr marL="0" indent="0" algn="just">
              <a:buNone/>
            </a:pPr>
            <a:endParaRPr lang="bg-BG" b="1" cap="none" dirty="0">
              <a:latin typeface="+mj-lt"/>
            </a:endParaRPr>
          </a:p>
        </p:txBody>
      </p:sp>
      <p:pic>
        <p:nvPicPr>
          <p:cNvPr id="7" name="Shape 91"/>
          <p:cNvPicPr/>
          <p:nvPr/>
        </p:nvPicPr>
        <p:blipFill>
          <a:blip r:embed="rId2"/>
          <a:stretch/>
        </p:blipFill>
        <p:spPr>
          <a:xfrm>
            <a:off x="253606" y="3210402"/>
            <a:ext cx="3085340" cy="238950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13670810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9735"/>
            <a:ext cx="12192000" cy="1296720"/>
          </a:xfrm>
        </p:spPr>
        <p:txBody>
          <a:bodyPr>
            <a:normAutofit/>
          </a:bodyPr>
          <a:lstStyle/>
          <a:p>
            <a:pPr algn="ctr"/>
            <a:r>
              <a:rPr lang="bg-BG" sz="2400" b="1" dirty="0">
                <a:solidFill>
                  <a:srgbClr val="0070C0"/>
                </a:solidFill>
                <a:latin typeface="Georgia" panose="02040502050405020303" pitchFamily="18" charset="0"/>
              </a:rPr>
              <a:t>Нередност по </a:t>
            </a:r>
            <a:r>
              <a:rPr lang="bg-BG" sz="2400" b="1" dirty="0" smtClean="0">
                <a:solidFill>
                  <a:srgbClr val="0070C0"/>
                </a:solidFill>
                <a:latin typeface="Georgia" panose="02040502050405020303" pitchFamily="18" charset="0"/>
              </a:rPr>
              <a:t>т.</a:t>
            </a:r>
            <a:r>
              <a:rPr lang="en-US" sz="2400" b="1" dirty="0" smtClean="0">
                <a:solidFill>
                  <a:srgbClr val="0070C0"/>
                </a:solidFill>
                <a:latin typeface="Georgia" panose="02040502050405020303" pitchFamily="18" charset="0"/>
              </a:rPr>
              <a:t>10</a:t>
            </a:r>
            <a:r>
              <a:rPr lang="bg-BG" sz="2400" b="1" dirty="0" smtClean="0">
                <a:solidFill>
                  <a:srgbClr val="0070C0"/>
                </a:solidFill>
                <a:latin typeface="Georgia" panose="02040502050405020303" pitchFamily="18" charset="0"/>
              </a:rPr>
              <a:t> </a:t>
            </a:r>
            <a:r>
              <a:rPr lang="bg-BG" sz="2400" b="1" dirty="0">
                <a:solidFill>
                  <a:srgbClr val="0070C0"/>
                </a:solidFill>
                <a:latin typeface="Georgia" panose="02040502050405020303" pitchFamily="18" charset="0"/>
              </a:rPr>
              <a:t>- </a:t>
            </a:r>
            <a:r>
              <a:rPr lang="bg-BG" sz="2400" b="1" dirty="0" smtClean="0">
                <a:solidFill>
                  <a:srgbClr val="0070C0"/>
                </a:solidFill>
                <a:latin typeface="Georgia" panose="02040502050405020303" pitchFamily="18" charset="0"/>
              </a:rPr>
              <a:t>т.</a:t>
            </a:r>
            <a:r>
              <a:rPr lang="en-US" sz="2400" b="1" dirty="0" smtClean="0">
                <a:solidFill>
                  <a:srgbClr val="0070C0"/>
                </a:solidFill>
                <a:latin typeface="Georgia" panose="02040502050405020303" pitchFamily="18" charset="0"/>
              </a:rPr>
              <a:t>1</a:t>
            </a:r>
            <a:r>
              <a:rPr lang="bg-BG" sz="2400" b="1" dirty="0" smtClean="0">
                <a:solidFill>
                  <a:srgbClr val="0070C0"/>
                </a:solidFill>
                <a:latin typeface="Georgia" panose="02040502050405020303" pitchFamily="18" charset="0"/>
              </a:rPr>
              <a:t>1</a:t>
            </a:r>
            <a:r>
              <a:rPr lang="bg-BG" sz="2400" b="1" dirty="0">
                <a:solidFill>
                  <a:srgbClr val="0070C0"/>
                </a:solidFill>
                <a:latin typeface="Georgia" panose="02040502050405020303" pitchFamily="18" charset="0"/>
              </a:rPr>
              <a:t>. </a:t>
            </a:r>
            <a:r>
              <a:rPr lang="bg-BG" sz="2400" b="1" dirty="0" smtClean="0">
                <a:solidFill>
                  <a:srgbClr val="0070C0"/>
                </a:solidFill>
                <a:latin typeface="Georgia" panose="02040502050405020303" pitchFamily="18" charset="0"/>
              </a:rPr>
              <a:t>от </a:t>
            </a:r>
            <a:r>
              <a:rPr lang="bg-BG" sz="2400" b="1" dirty="0">
                <a:solidFill>
                  <a:srgbClr val="0070C0"/>
                </a:solidFill>
                <a:latin typeface="Georgia" panose="02040502050405020303" pitchFamily="18" charset="0"/>
              </a:rPr>
              <a:t>Приложение № 1 от Наредбата</a:t>
            </a:r>
            <a:endParaRPr lang="en-US" sz="4800" dirty="0"/>
          </a:p>
        </p:txBody>
      </p:sp>
      <p:sp>
        <p:nvSpPr>
          <p:cNvPr id="3" name="Content Placeholder 2"/>
          <p:cNvSpPr>
            <a:spLocks noGrp="1"/>
          </p:cNvSpPr>
          <p:nvPr>
            <p:ph idx="1"/>
          </p:nvPr>
        </p:nvSpPr>
        <p:spPr>
          <a:xfrm>
            <a:off x="2306782" y="2109355"/>
            <a:ext cx="9082036" cy="4904509"/>
          </a:xfrm>
        </p:spPr>
        <p:txBody>
          <a:bodyPr>
            <a:normAutofit fontScale="92500" lnSpcReduction="20000"/>
          </a:bodyPr>
          <a:lstStyle/>
          <a:p>
            <a:pPr algn="just"/>
            <a:r>
              <a:rPr lang="bg-BG" dirty="0">
                <a:latin typeface="Georgia" panose="02040502050405020303" pitchFamily="18" charset="0"/>
              </a:rPr>
              <a:t>Хипотезата на т.10 от Приложение №1 към НПН изисква използване на  </a:t>
            </a:r>
            <a:r>
              <a:rPr lang="bg-BG" b="1" dirty="0">
                <a:latin typeface="Georgia" panose="02040502050405020303" pitchFamily="18" charset="0"/>
              </a:rPr>
              <a:t>основания за отстраняване, критерии за подбор, възлагане, или  условия за изпълнение на поръчката, или технически спецификации, </a:t>
            </a:r>
            <a:r>
              <a:rPr lang="bg-BG" dirty="0">
                <a:latin typeface="Georgia" panose="02040502050405020303" pitchFamily="18" charset="0"/>
              </a:rPr>
              <a:t>които </a:t>
            </a:r>
            <a:r>
              <a:rPr lang="bg-BG" u="sng" dirty="0">
                <a:latin typeface="Georgia" panose="02040502050405020303" pitchFamily="18" charset="0"/>
              </a:rPr>
              <a:t>са дискриминационни</a:t>
            </a:r>
            <a:r>
              <a:rPr lang="bg-BG" dirty="0">
                <a:latin typeface="Georgia" panose="02040502050405020303" pitchFamily="18" charset="0"/>
              </a:rPr>
              <a:t> на базата на необосновани национални, регионални или местни изисквания. Различният процентен показател корекция е в зависимост от степента на засягане на конкуренцията с оглед на осигуряването на минимално ниво на конкуренция. </a:t>
            </a:r>
            <a:endParaRPr lang="en-US" dirty="0">
              <a:latin typeface="Georgia" panose="02040502050405020303" pitchFamily="18" charset="0"/>
            </a:endParaRPr>
          </a:p>
          <a:p>
            <a:pPr algn="just"/>
            <a:r>
              <a:rPr lang="bg-BG" dirty="0">
                <a:latin typeface="Georgia" panose="02040502050405020303" pitchFamily="18" charset="0"/>
              </a:rPr>
              <a:t>Хипотезата на т.11 от Приложение №1 км НПЗ изисква и</a:t>
            </a:r>
            <a:r>
              <a:rPr lang="bg-BG" dirty="0" smtClean="0">
                <a:latin typeface="Georgia" panose="02040502050405020303" pitchFamily="18" charset="0"/>
              </a:rPr>
              <a:t>зползване </a:t>
            </a:r>
            <a:r>
              <a:rPr lang="bg-BG" dirty="0">
                <a:latin typeface="Georgia" panose="02040502050405020303" pitchFamily="18" charset="0"/>
              </a:rPr>
              <a:t>на  </a:t>
            </a:r>
            <a:r>
              <a:rPr lang="bg-BG" b="1" dirty="0">
                <a:latin typeface="Georgia" panose="02040502050405020303" pitchFamily="18" charset="0"/>
              </a:rPr>
              <a:t>основания за отстраняване, критерии за подбор, критерии за възлагане, или условия за изпълнение на поръчката, или  технически спецификации, </a:t>
            </a:r>
            <a:r>
              <a:rPr lang="bg-BG" dirty="0">
                <a:latin typeface="Georgia" panose="02040502050405020303" pitchFamily="18" charset="0"/>
              </a:rPr>
              <a:t>които </a:t>
            </a:r>
            <a:r>
              <a:rPr lang="bg-BG" u="sng" dirty="0">
                <a:latin typeface="Georgia" panose="02040502050405020303" pitchFamily="18" charset="0"/>
              </a:rPr>
              <a:t>не са дискриминационни</a:t>
            </a:r>
            <a:r>
              <a:rPr lang="bg-BG" dirty="0">
                <a:latin typeface="Georgia" panose="02040502050405020303" pitchFamily="18" charset="0"/>
              </a:rPr>
              <a:t> по смисъла на т. 10 от настоящото приложение, но ограничават достъпа на кандидатите или участниците. Разграничени са четири самостоятелни състава по букви, в рамките на които се предвижда различен процентен показател корекция.</a:t>
            </a:r>
            <a:endParaRPr lang="en-US" dirty="0">
              <a:latin typeface="Georgia" panose="02040502050405020303" pitchFamily="18" charset="0"/>
            </a:endParaRPr>
          </a:p>
          <a:p>
            <a:r>
              <a:rPr lang="bg-BG" dirty="0">
                <a:latin typeface="Georgia" panose="02040502050405020303" pitchFamily="18" charset="0"/>
              </a:rPr>
              <a:t> </a:t>
            </a:r>
            <a:endParaRPr lang="en-US" dirty="0">
              <a:latin typeface="Georgia" panose="02040502050405020303" pitchFamily="18" charset="0"/>
            </a:endParaRPr>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pic>
        <p:nvPicPr>
          <p:cNvPr id="8" name="Picture 7" descr="Europe PNG - PNG All"/>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404" y="2753591"/>
            <a:ext cx="2014196" cy="1993117"/>
          </a:xfrm>
          <a:prstGeom prst="rect">
            <a:avLst/>
          </a:prstGeom>
        </p:spPr>
      </p:pic>
    </p:spTree>
    <p:extLst>
      <p:ext uri="{BB962C8B-B14F-4D97-AF65-F5344CB8AC3E}">
        <p14:creationId xmlns:p14="http://schemas.microsoft.com/office/powerpoint/2010/main" val="29988402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3574"/>
            <a:ext cx="12192000" cy="1658198"/>
          </a:xfrm>
        </p:spPr>
        <p:txBody>
          <a:bodyPr>
            <a:normAutofit/>
          </a:bodyPr>
          <a:lstStyle/>
          <a:p>
            <a:pPr algn="ctr"/>
            <a:r>
              <a:rPr lang="bg-BG" sz="2400" b="1" dirty="0">
                <a:solidFill>
                  <a:srgbClr val="0070C0"/>
                </a:solidFill>
                <a:latin typeface="Georgia" panose="02040502050405020303" pitchFamily="18" charset="0"/>
              </a:rPr>
              <a:t>Нередност по т.</a:t>
            </a:r>
            <a:r>
              <a:rPr lang="en-US" sz="2400" b="1" dirty="0">
                <a:solidFill>
                  <a:srgbClr val="0070C0"/>
                </a:solidFill>
                <a:latin typeface="Georgia" panose="02040502050405020303" pitchFamily="18" charset="0"/>
              </a:rPr>
              <a:t>10</a:t>
            </a:r>
            <a:r>
              <a:rPr lang="bg-BG" sz="2400" b="1" dirty="0">
                <a:solidFill>
                  <a:srgbClr val="0070C0"/>
                </a:solidFill>
                <a:latin typeface="Georgia" panose="02040502050405020303" pitchFamily="18" charset="0"/>
              </a:rPr>
              <a:t> - т.</a:t>
            </a:r>
            <a:r>
              <a:rPr lang="en-US" sz="2400" b="1" dirty="0">
                <a:solidFill>
                  <a:srgbClr val="0070C0"/>
                </a:solidFill>
                <a:latin typeface="Georgia" panose="02040502050405020303" pitchFamily="18" charset="0"/>
              </a:rPr>
              <a:t>1</a:t>
            </a:r>
            <a:r>
              <a:rPr lang="bg-BG" sz="2400" b="1" dirty="0">
                <a:solidFill>
                  <a:srgbClr val="0070C0"/>
                </a:solidFill>
                <a:latin typeface="Georgia" panose="02040502050405020303" pitchFamily="18" charset="0"/>
              </a:rPr>
              <a:t>1. от Приложение № 1 от Наредбата</a:t>
            </a:r>
            <a:r>
              <a:rPr lang="ru-RU" sz="2400" b="1" dirty="0">
                <a:solidFill>
                  <a:srgbClr val="0070C0"/>
                </a:solidFill>
                <a:latin typeface="Georgia" panose="02040502050405020303" pitchFamily="18" charset="0"/>
              </a:rPr>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Критерии за подбор и документи за доказването им</a:t>
            </a:r>
            <a:endParaRPr lang="en-US" sz="4800" dirty="0"/>
          </a:p>
        </p:txBody>
      </p:sp>
      <p:sp>
        <p:nvSpPr>
          <p:cNvPr id="3" name="Content Placeholder 2"/>
          <p:cNvSpPr>
            <a:spLocks noGrp="1"/>
          </p:cNvSpPr>
          <p:nvPr>
            <p:ph idx="1"/>
          </p:nvPr>
        </p:nvSpPr>
        <p:spPr>
          <a:xfrm>
            <a:off x="676656" y="2157731"/>
            <a:ext cx="10753725" cy="4308383"/>
          </a:xfrm>
        </p:spPr>
        <p:txBody>
          <a:bodyPr>
            <a:normAutofit fontScale="85000" lnSpcReduction="20000"/>
          </a:bodyPr>
          <a:lstStyle/>
          <a:p>
            <a:pPr lvl="0" algn="just"/>
            <a:r>
              <a:rPr lang="bg-BG" b="1" u="sng" dirty="0">
                <a:latin typeface="Georgia" panose="02040502050405020303" pitchFamily="18" charset="0"/>
              </a:rPr>
              <a:t>Ако възложителят постави критерии за подбор, неговата </a:t>
            </a:r>
            <a:r>
              <a:rPr lang="bg-BG" b="1" u="sng" dirty="0" err="1">
                <a:latin typeface="Georgia" panose="02040502050405020303" pitchFamily="18" charset="0"/>
              </a:rPr>
              <a:t>дискреция</a:t>
            </a:r>
            <a:r>
              <a:rPr lang="bg-BG" b="1" u="sng" dirty="0">
                <a:latin typeface="Georgia" panose="02040502050405020303" pitchFamily="18" charset="0"/>
              </a:rPr>
              <a:t> е ограничена от ЗОП доколкото:</a:t>
            </a:r>
            <a:endParaRPr lang="en-US" dirty="0">
              <a:latin typeface="Georgia" panose="02040502050405020303" pitchFamily="18" charset="0"/>
            </a:endParaRPr>
          </a:p>
          <a:p>
            <a:pPr algn="just"/>
            <a:r>
              <a:rPr lang="bg-BG" b="1" u="sng" dirty="0" smtClean="0">
                <a:latin typeface="Georgia" panose="02040502050405020303" pitchFamily="18" charset="0"/>
              </a:rPr>
              <a:t>Ограничения </a:t>
            </a:r>
            <a:r>
              <a:rPr lang="bg-BG" b="1" u="sng" dirty="0">
                <a:latin typeface="Georgia" panose="02040502050405020303" pitchFamily="18" charset="0"/>
              </a:rPr>
              <a:t>по чл.59, </a:t>
            </a:r>
            <a:r>
              <a:rPr lang="bg-BG" b="1" u="sng" dirty="0" smtClean="0">
                <a:latin typeface="Georgia" panose="02040502050405020303" pitchFamily="18" charset="0"/>
              </a:rPr>
              <a:t>ал.1 и ал. 2 от </a:t>
            </a:r>
            <a:r>
              <a:rPr lang="bg-BG" b="1" u="sng" dirty="0">
                <a:latin typeface="Georgia" panose="02040502050405020303" pitchFamily="18" charset="0"/>
              </a:rPr>
              <a:t>ЗОП: </a:t>
            </a:r>
            <a:endParaRPr lang="bg-BG" b="1" u="sng" dirty="0" smtClean="0">
              <a:latin typeface="Georgia" panose="02040502050405020303" pitchFamily="18" charset="0"/>
            </a:endParaRPr>
          </a:p>
          <a:p>
            <a:pPr algn="just"/>
            <a:r>
              <a:rPr lang="bg-BG" b="1" u="sng" dirty="0" smtClean="0">
                <a:latin typeface="Georgia" panose="02040502050405020303" pitchFamily="18" charset="0"/>
              </a:rPr>
              <a:t>Критериите </a:t>
            </a:r>
            <a:r>
              <a:rPr lang="bg-BG" b="1" u="sng" dirty="0">
                <a:latin typeface="Georgia" panose="02040502050405020303" pitchFamily="18" charset="0"/>
              </a:rPr>
              <a:t>за подбор следва да са допустими по закон. Възложителят може да постави единствено критерии за подбор, които се отнасят до:</a:t>
            </a:r>
            <a:endParaRPr lang="en-US" dirty="0">
              <a:latin typeface="Georgia" panose="02040502050405020303" pitchFamily="18" charset="0"/>
            </a:endParaRPr>
          </a:p>
          <a:p>
            <a:pPr algn="just"/>
            <a:r>
              <a:rPr lang="ru-RU" dirty="0">
                <a:latin typeface="Georgia" panose="02040502050405020303" pitchFamily="18" charset="0"/>
              </a:rPr>
              <a:t>1. годността (правоспособността) за упражняване на професионална дейност;</a:t>
            </a:r>
          </a:p>
          <a:p>
            <a:pPr algn="just"/>
            <a:r>
              <a:rPr lang="ru-RU" dirty="0">
                <a:latin typeface="Georgia" panose="02040502050405020303" pitchFamily="18" charset="0"/>
              </a:rPr>
              <a:t>2. икономическото и финансовото състояние;</a:t>
            </a:r>
          </a:p>
          <a:p>
            <a:pPr algn="just"/>
            <a:r>
              <a:rPr lang="ru-RU" dirty="0">
                <a:latin typeface="Georgia" panose="02040502050405020303" pitchFamily="18" charset="0"/>
              </a:rPr>
              <a:t>3. техническите и професионалните способности</a:t>
            </a:r>
            <a:r>
              <a:rPr lang="ru-RU" dirty="0" smtClean="0">
                <a:latin typeface="Georgia" panose="02040502050405020303" pitchFamily="18" charset="0"/>
              </a:rPr>
              <a:t>.</a:t>
            </a:r>
            <a:r>
              <a:rPr lang="bg-BG" b="1" dirty="0"/>
              <a:t> </a:t>
            </a:r>
            <a:endParaRPr lang="bg-BG" b="1" dirty="0" smtClean="0"/>
          </a:p>
          <a:p>
            <a:pPr algn="just"/>
            <a:r>
              <a:rPr lang="bg-BG" b="1" dirty="0" smtClean="0">
                <a:latin typeface="Georgia" panose="02040502050405020303" pitchFamily="18" charset="0"/>
              </a:rPr>
              <a:t>Възложителят </a:t>
            </a:r>
            <a:r>
              <a:rPr lang="bg-BG" b="1" dirty="0">
                <a:latin typeface="Georgia" panose="02040502050405020303" pitchFamily="18" charset="0"/>
              </a:rPr>
              <a:t>може да поставя </a:t>
            </a:r>
            <a:r>
              <a:rPr lang="bg-BG" b="1" u="sng" dirty="0">
                <a:latin typeface="Georgia" panose="02040502050405020303" pitchFamily="18" charset="0"/>
              </a:rPr>
              <a:t>само критериите за подбор по </a:t>
            </a:r>
            <a:r>
              <a:rPr lang="bg-BG" b="1" u="sng" dirty="0" smtClean="0">
                <a:latin typeface="Georgia" panose="02040502050405020303" pitchFamily="18" charset="0"/>
              </a:rPr>
              <a:t>ЗОП – </a:t>
            </a:r>
            <a:r>
              <a:rPr lang="bg-BG" b="1" u="sng" dirty="0">
                <a:latin typeface="Georgia" panose="02040502050405020303" pitchFamily="18" charset="0"/>
              </a:rPr>
              <a:t>определени изчерпателно в чл.60, чл.61 и чл.63 </a:t>
            </a:r>
            <a:r>
              <a:rPr lang="bg-BG" b="1" u="sng" dirty="0" smtClean="0">
                <a:latin typeface="Georgia" panose="02040502050405020303" pitchFamily="18" charset="0"/>
              </a:rPr>
              <a:t>ЗОП,</a:t>
            </a:r>
            <a:r>
              <a:rPr lang="bg-BG" u="sng" dirty="0" smtClean="0">
                <a:latin typeface="Georgia" panose="02040502050405020303" pitchFamily="18" charset="0"/>
              </a:rPr>
              <a:t> </a:t>
            </a:r>
            <a:r>
              <a:rPr lang="bg-BG" b="1" u="sng" dirty="0" err="1">
                <a:latin typeface="Georgia" panose="02040502050405020303" pitchFamily="18" charset="0"/>
              </a:rPr>
              <a:t>относими</a:t>
            </a:r>
            <a:r>
              <a:rPr lang="bg-BG" u="sng" dirty="0">
                <a:latin typeface="Georgia" panose="02040502050405020303" pitchFamily="18" charset="0"/>
              </a:rPr>
              <a:t> към предмета на поръчката и </a:t>
            </a:r>
            <a:r>
              <a:rPr lang="bg-BG" b="1" u="sng" dirty="0">
                <a:latin typeface="Georgia" panose="02040502050405020303" pitchFamily="18" charset="0"/>
              </a:rPr>
              <a:t>пропорционални</a:t>
            </a:r>
            <a:r>
              <a:rPr lang="bg-BG" u="sng" dirty="0">
                <a:latin typeface="Georgia" panose="02040502050405020303" pitchFamily="18" charset="0"/>
              </a:rPr>
              <a:t> на този </a:t>
            </a:r>
            <a:r>
              <a:rPr lang="bg-BG" u="sng" dirty="0" smtClean="0">
                <a:latin typeface="Georgia" panose="02040502050405020303" pitchFamily="18" charset="0"/>
              </a:rPr>
              <a:t>предмет и </a:t>
            </a:r>
            <a:r>
              <a:rPr lang="bg-BG" b="1" u="sng" dirty="0" smtClean="0">
                <a:latin typeface="Georgia" panose="02040502050405020303" pitchFamily="18" charset="0"/>
              </a:rPr>
              <a:t>необходими</a:t>
            </a:r>
            <a:r>
              <a:rPr lang="bg-BG" u="sng" dirty="0" smtClean="0">
                <a:latin typeface="Georgia" panose="02040502050405020303" pitchFamily="18" charset="0"/>
              </a:rPr>
              <a:t> за изпълнението на поръчката. </a:t>
            </a:r>
            <a:endParaRPr lang="ru-RU" dirty="0" smtClean="0">
              <a:latin typeface="Georgia" panose="02040502050405020303" pitchFamily="18" charset="0"/>
            </a:endParaRPr>
          </a:p>
          <a:p>
            <a:pPr algn="just"/>
            <a:r>
              <a:rPr lang="bg-BG" b="1" dirty="0">
                <a:latin typeface="Georgia" panose="02040502050405020303" pitchFamily="18" charset="0"/>
              </a:rPr>
              <a:t>Критериите за подбор могат </a:t>
            </a:r>
            <a:r>
              <a:rPr lang="bg-BG" b="1" u="sng" dirty="0">
                <a:latin typeface="Georgia" panose="02040502050405020303" pitchFamily="18" charset="0"/>
              </a:rPr>
              <a:t>да се доказват само с документите посочени в закона</a:t>
            </a:r>
            <a:r>
              <a:rPr lang="bg-BG" b="1" dirty="0">
                <a:latin typeface="Georgia" panose="02040502050405020303" pitchFamily="18" charset="0"/>
              </a:rPr>
              <a:t> – чл.62 и чл.64 ЗОП</a:t>
            </a:r>
            <a:endParaRPr lang="en-US" b="1" dirty="0">
              <a:latin typeface="Georgia" panose="02040502050405020303" pitchFamily="18" charset="0"/>
            </a:endParaRPr>
          </a:p>
          <a:p>
            <a:pPr algn="just"/>
            <a:endParaRPr lang="ru-RU" dirty="0">
              <a:latin typeface="Georgia" panose="02040502050405020303" pitchFamily="18" charset="0"/>
            </a:endParaRPr>
          </a:p>
          <a:p>
            <a:pPr algn="just"/>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12406363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9098"/>
            <a:ext cx="12192000" cy="1658198"/>
          </a:xfrm>
        </p:spPr>
        <p:txBody>
          <a:bodyPr/>
          <a:lstStyle/>
          <a:p>
            <a:pPr algn="ctr"/>
            <a:r>
              <a:rPr lang="ru-RU" sz="2800" b="1" dirty="0">
                <a:solidFill>
                  <a:srgbClr val="FFC000"/>
                </a:solidFill>
                <a:latin typeface="Georgia" panose="02040502050405020303" pitchFamily="18" charset="0"/>
              </a:rPr>
              <a:t>Критерии за подбор и документи за доказването им</a:t>
            </a:r>
            <a:endParaRPr lang="en-US" dirty="0">
              <a:solidFill>
                <a:srgbClr val="FFC000"/>
              </a:solidFill>
            </a:endParaRPr>
          </a:p>
        </p:txBody>
      </p:sp>
      <p:sp>
        <p:nvSpPr>
          <p:cNvPr id="3" name="Content Placeholder 2"/>
          <p:cNvSpPr>
            <a:spLocks noGrp="1"/>
          </p:cNvSpPr>
          <p:nvPr>
            <p:ph idx="1"/>
          </p:nvPr>
        </p:nvSpPr>
        <p:spPr>
          <a:xfrm>
            <a:off x="1703388" y="1801073"/>
            <a:ext cx="9726994" cy="4119667"/>
          </a:xfrm>
        </p:spPr>
        <p:txBody>
          <a:bodyPr>
            <a:normAutofit fontScale="77500" lnSpcReduction="20000"/>
          </a:bodyPr>
          <a:lstStyle/>
          <a:p>
            <a:pPr algn="just"/>
            <a:r>
              <a:rPr lang="bg-BG" b="1" u="sng" dirty="0">
                <a:latin typeface="Georgia" panose="02040502050405020303" pitchFamily="18" charset="0"/>
              </a:rPr>
              <a:t>Чл.2, ал.2 ЗОП</a:t>
            </a:r>
            <a:r>
              <a:rPr lang="bg-BG" dirty="0">
                <a:latin typeface="Georgia" panose="02040502050405020303" pitchFamily="18" charset="0"/>
              </a:rPr>
              <a:t>: При възлагането на обществени поръчки възложителите нямат право да ограничават конкуренцията чрез включване на условия или изисквания, които дават необосновано предимство или необосновано ограничават участието на стопански субекти в обществените поръчки </a:t>
            </a:r>
            <a:r>
              <a:rPr lang="bg-BG" b="1" u="sng" dirty="0">
                <a:latin typeface="Georgia" panose="02040502050405020303" pitchFamily="18" charset="0"/>
              </a:rPr>
              <a:t>и</a:t>
            </a:r>
            <a:r>
              <a:rPr lang="bg-BG" dirty="0">
                <a:latin typeface="Georgia" panose="02040502050405020303" pitchFamily="18" charset="0"/>
              </a:rPr>
              <a:t> които не </a:t>
            </a:r>
            <a:r>
              <a:rPr lang="bg-BG" b="1" u="sng" dirty="0">
                <a:latin typeface="Georgia" panose="02040502050405020303" pitchFamily="18" charset="0"/>
              </a:rPr>
              <a:t>са съобразени с предмета, стойността, сложността, количеството или обема на обществената поръчка.</a:t>
            </a:r>
            <a:endParaRPr lang="en-US" sz="3200" dirty="0">
              <a:latin typeface="Georgia" panose="02040502050405020303" pitchFamily="18" charset="0"/>
            </a:endParaRPr>
          </a:p>
          <a:p>
            <a:pPr algn="just"/>
            <a:r>
              <a:rPr lang="bg-BG" b="1" u="sng" dirty="0">
                <a:latin typeface="Georgia" panose="02040502050405020303" pitchFamily="18" charset="0"/>
              </a:rPr>
              <a:t>Чл.59, ал.2 </a:t>
            </a:r>
            <a:r>
              <a:rPr lang="bg-BG" b="1" u="sng" dirty="0" err="1">
                <a:latin typeface="Georgia" panose="02040502050405020303" pitchFamily="18" charset="0"/>
              </a:rPr>
              <a:t>ЗОП:</a:t>
            </a:r>
            <a:r>
              <a:rPr lang="bg-BG" dirty="0" err="1">
                <a:latin typeface="Georgia" panose="02040502050405020303" pitchFamily="18" charset="0"/>
              </a:rPr>
              <a:t>Възложителите</a:t>
            </a:r>
            <a:r>
              <a:rPr lang="bg-BG" dirty="0">
                <a:latin typeface="Georgia" panose="02040502050405020303" pitchFamily="18" charset="0"/>
              </a:rPr>
              <a:t> могат да използват спрямо кандидатите или </a:t>
            </a:r>
            <a:r>
              <a:rPr lang="bg-BG" b="1" dirty="0">
                <a:latin typeface="Georgia" panose="02040502050405020303" pitchFamily="18" charset="0"/>
              </a:rPr>
              <a:t>участниците само</a:t>
            </a:r>
            <a:r>
              <a:rPr lang="bg-BG" dirty="0">
                <a:latin typeface="Georgia" panose="02040502050405020303" pitchFamily="18" charset="0"/>
              </a:rPr>
              <a:t> критериите за подбор по този закон, които са </a:t>
            </a:r>
            <a:r>
              <a:rPr lang="bg-BG" b="1" dirty="0">
                <a:latin typeface="Georgia" panose="02040502050405020303" pitchFamily="18" charset="0"/>
              </a:rPr>
              <a:t>необходими</a:t>
            </a:r>
            <a:r>
              <a:rPr lang="bg-BG" dirty="0">
                <a:latin typeface="Georgia" panose="02040502050405020303" pitchFamily="18" charset="0"/>
              </a:rPr>
              <a:t> за установяване на възможността им да </a:t>
            </a:r>
            <a:r>
              <a:rPr lang="bg-BG" b="1" dirty="0">
                <a:latin typeface="Georgia" panose="02040502050405020303" pitchFamily="18" charset="0"/>
              </a:rPr>
              <a:t>изпълнят</a:t>
            </a:r>
            <a:r>
              <a:rPr lang="bg-BG" dirty="0">
                <a:latin typeface="Georgia" panose="02040502050405020303" pitchFamily="18" charset="0"/>
              </a:rPr>
              <a:t> поръчката. Поставените критерии трябва да са </a:t>
            </a:r>
            <a:r>
              <a:rPr lang="bg-BG" b="1" dirty="0">
                <a:latin typeface="Georgia" panose="02040502050405020303" pitchFamily="18" charset="0"/>
              </a:rPr>
              <a:t>съобразени с предмета, стойността, обема и сложността на поръчката</a:t>
            </a:r>
            <a:r>
              <a:rPr lang="bg-BG" dirty="0">
                <a:latin typeface="Georgia" panose="02040502050405020303" pitchFamily="18" charset="0"/>
              </a:rPr>
              <a:t>. Когато обществената поръчка има обособени позиции, критериите за подбор за всяка от обособените позиции трябва да съответстват на предмета, стойността, обема и сложността на съответната позиция.</a:t>
            </a:r>
            <a:endParaRPr lang="en-US" sz="3200" dirty="0">
              <a:latin typeface="Georgia" panose="02040502050405020303" pitchFamily="18" charset="0"/>
            </a:endParaRPr>
          </a:p>
          <a:p>
            <a:pPr algn="just"/>
            <a:r>
              <a:rPr lang="bg-BG" b="1" u="sng" dirty="0">
                <a:latin typeface="Georgia" panose="02040502050405020303" pitchFamily="18" charset="0"/>
              </a:rPr>
              <a:t>Чл.61, ал.2 ЗОП:</a:t>
            </a:r>
            <a:r>
              <a:rPr lang="bg-BG" dirty="0">
                <a:latin typeface="Georgia" panose="02040502050405020303" pitchFamily="18" charset="0"/>
              </a:rPr>
              <a:t> Изискваният от възложителите минимален общ оборот по ал. 1, т. 1 трябва да е съобразен </a:t>
            </a:r>
            <a:r>
              <a:rPr lang="bg-BG" b="1" u="sng" dirty="0">
                <a:latin typeface="Georgia" panose="02040502050405020303" pitchFamily="18" charset="0"/>
              </a:rPr>
              <a:t>със стойността, обема и срока за изпълнение на обществената поръчка</a:t>
            </a:r>
            <a:r>
              <a:rPr lang="bg-BG" dirty="0">
                <a:latin typeface="Georgia" panose="02040502050405020303" pitchFamily="18" charset="0"/>
              </a:rPr>
              <a:t> и не може да надхвърля </a:t>
            </a:r>
            <a:r>
              <a:rPr lang="bg-BG" u="sng" dirty="0">
                <a:latin typeface="Georgia" panose="02040502050405020303" pitchFamily="18" charset="0"/>
              </a:rPr>
              <a:t>двукратния размер на нейната прогнозна стойност</a:t>
            </a:r>
            <a:r>
              <a:rPr lang="bg-BG" dirty="0">
                <a:latin typeface="Georgia" panose="02040502050405020303" pitchFamily="18" charset="0"/>
              </a:rPr>
              <a:t>, освен ако това не е обосновано с естеството на строителството, услугите или доставките. В случай че възложителят изисква оборот, който надхвърля максимално допустимия, той мотивира това в обявлението.</a:t>
            </a:r>
            <a:endParaRPr lang="en-US" sz="3200" dirty="0">
              <a:latin typeface="Georgia" panose="02040502050405020303" pitchFamily="18" charset="0"/>
            </a:endParaRPr>
          </a:p>
        </p:txBody>
      </p:sp>
      <p:pic>
        <p:nvPicPr>
          <p:cNvPr id="4" name="Shape 121"/>
          <p:cNvPicPr/>
          <p:nvPr/>
        </p:nvPicPr>
        <p:blipFill>
          <a:blip r:embed="rId2"/>
          <a:stretch/>
        </p:blipFill>
        <p:spPr>
          <a:xfrm>
            <a:off x="100013" y="2313518"/>
            <a:ext cx="1603375" cy="271272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27845919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13604"/>
            <a:ext cx="12192000" cy="1358738"/>
          </a:xfrm>
        </p:spPr>
        <p:txBody>
          <a:bodyPr>
            <a:noAutofit/>
          </a:bodyPr>
          <a:lstStyle/>
          <a:p>
            <a:pPr algn="ctr"/>
            <a:r>
              <a:rPr lang="bg-BG" sz="2800" b="1" dirty="0">
                <a:solidFill>
                  <a:srgbClr val="0070C0"/>
                </a:solidFill>
                <a:latin typeface="Georgia" panose="02040502050405020303" pitchFamily="18" charset="0"/>
              </a:rPr>
              <a:t>Нередност по т.</a:t>
            </a:r>
            <a:r>
              <a:rPr lang="en-US" sz="2800" b="1" dirty="0">
                <a:solidFill>
                  <a:srgbClr val="0070C0"/>
                </a:solidFill>
                <a:latin typeface="Georgia" panose="02040502050405020303" pitchFamily="18" charset="0"/>
              </a:rPr>
              <a:t>10</a:t>
            </a:r>
            <a:r>
              <a:rPr lang="bg-BG" sz="2800" b="1" dirty="0">
                <a:solidFill>
                  <a:srgbClr val="0070C0"/>
                </a:solidFill>
                <a:latin typeface="Georgia" panose="02040502050405020303" pitchFamily="18" charset="0"/>
              </a:rPr>
              <a:t> - т.</a:t>
            </a:r>
            <a:r>
              <a:rPr lang="en-US" sz="2800" b="1" dirty="0">
                <a:solidFill>
                  <a:srgbClr val="0070C0"/>
                </a:solidFill>
                <a:latin typeface="Georgia" panose="02040502050405020303" pitchFamily="18" charset="0"/>
              </a:rPr>
              <a:t>1</a:t>
            </a:r>
            <a:r>
              <a:rPr lang="bg-BG" sz="2800" b="1" dirty="0">
                <a:solidFill>
                  <a:srgbClr val="0070C0"/>
                </a:solidFill>
                <a:latin typeface="Georgia" panose="02040502050405020303" pitchFamily="18" charset="0"/>
              </a:rPr>
              <a:t>1. от Приложение № 1 от Наредбата</a:t>
            </a:r>
            <a:r>
              <a:rPr lang="ru-RU" sz="2800" b="1" dirty="0" smtClean="0">
                <a:solidFill>
                  <a:srgbClr val="0070C0"/>
                </a:solidFill>
                <a:latin typeface="Georgia" panose="02040502050405020303" pitchFamily="18" charset="0"/>
              </a:rPr>
              <a:t/>
            </a:r>
            <a:br>
              <a:rPr lang="ru-RU"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Критерии </a:t>
            </a:r>
            <a:r>
              <a:rPr lang="ru-RU" sz="2800" b="1" dirty="0">
                <a:solidFill>
                  <a:srgbClr val="FFC000"/>
                </a:solidFill>
                <a:latin typeface="Georgia" panose="02040502050405020303" pitchFamily="18" charset="0"/>
              </a:rPr>
              <a:t>за подбор и документи за доказването им</a:t>
            </a:r>
            <a:endParaRPr lang="en-US" sz="28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1071879" y="2172342"/>
            <a:ext cx="10358502" cy="4465320"/>
          </a:xfrm>
        </p:spPr>
        <p:txBody>
          <a:bodyPr>
            <a:normAutofit fontScale="55000" lnSpcReduction="20000"/>
          </a:bodyPr>
          <a:lstStyle/>
          <a:p>
            <a:pPr algn="just"/>
            <a:r>
              <a:rPr lang="ru-RU" sz="3600" b="1" dirty="0" smtClean="0">
                <a:latin typeface="Georgia" panose="02040502050405020303" pitchFamily="18" charset="0"/>
              </a:rPr>
              <a:t>Годност</a:t>
            </a:r>
            <a:r>
              <a:rPr lang="ru-RU" sz="3600" dirty="0" smtClean="0">
                <a:latin typeface="Georgia" panose="02040502050405020303" pitchFamily="18" charset="0"/>
              </a:rPr>
              <a:t> </a:t>
            </a:r>
            <a:r>
              <a:rPr lang="ru-RU" sz="3600" dirty="0">
                <a:latin typeface="Georgia" panose="02040502050405020303" pitchFamily="18" charset="0"/>
              </a:rPr>
              <a:t>(правоспособност) за упражняване на професионална дейност - </a:t>
            </a:r>
            <a:r>
              <a:rPr lang="ru-RU" sz="3600" dirty="0" smtClean="0">
                <a:latin typeface="Georgia" panose="02040502050405020303" pitchFamily="18" charset="0"/>
              </a:rPr>
              <a:t>вписване </a:t>
            </a:r>
            <a:r>
              <a:rPr lang="ru-RU" sz="3600" dirty="0">
                <a:latin typeface="Georgia" panose="02040502050405020303" pitchFamily="18" charset="0"/>
              </a:rPr>
              <a:t>в търговския регистър и/или в съответен професионален регистър, а за чуждестранни лица - в аналогични регистри съгласно законодателството на държавата членка, в която са установени;</a:t>
            </a:r>
            <a:endParaRPr lang="ru-RU" sz="3600" dirty="0" smtClean="0">
              <a:latin typeface="Georgia" panose="02040502050405020303" pitchFamily="18" charset="0"/>
            </a:endParaRPr>
          </a:p>
          <a:p>
            <a:pPr algn="just"/>
            <a:r>
              <a:rPr lang="ru-RU" sz="3600" b="1" dirty="0" smtClean="0">
                <a:latin typeface="Georgia" panose="02040502050405020303" pitchFamily="18" charset="0"/>
              </a:rPr>
              <a:t>Икономическо </a:t>
            </a:r>
            <a:r>
              <a:rPr lang="ru-RU" sz="3600" b="1" dirty="0">
                <a:latin typeface="Georgia" panose="02040502050405020303" pitchFamily="18" charset="0"/>
              </a:rPr>
              <a:t>и финансово състояние </a:t>
            </a:r>
            <a:r>
              <a:rPr lang="ru-RU" sz="3600" dirty="0">
                <a:latin typeface="Georgia" panose="02040502050405020303" pitchFamily="18" charset="0"/>
              </a:rPr>
              <a:t>– оборот, застраховка "Професионална </a:t>
            </a:r>
            <a:r>
              <a:rPr lang="ru-RU" sz="3600" dirty="0" smtClean="0">
                <a:latin typeface="Georgia" panose="02040502050405020303" pitchFamily="18" charset="0"/>
              </a:rPr>
              <a:t>отговорност", </a:t>
            </a:r>
            <a:r>
              <a:rPr lang="ru-RU" sz="3600" dirty="0">
                <a:latin typeface="Georgia" panose="02040502050405020303" pitchFamily="18" charset="0"/>
              </a:rPr>
              <a:t>положително съотношение между определени активи и </a:t>
            </a:r>
            <a:r>
              <a:rPr lang="ru-RU" sz="3600" dirty="0" smtClean="0">
                <a:latin typeface="Georgia" panose="02040502050405020303" pitchFamily="18" charset="0"/>
              </a:rPr>
              <a:t>пасиви;</a:t>
            </a:r>
          </a:p>
          <a:p>
            <a:pPr algn="just"/>
            <a:r>
              <a:rPr lang="ru-RU" sz="3600" b="1" dirty="0" smtClean="0">
                <a:latin typeface="Georgia" panose="02040502050405020303" pitchFamily="18" charset="0"/>
              </a:rPr>
              <a:t>Технически </a:t>
            </a:r>
            <a:r>
              <a:rPr lang="ru-RU" sz="3600" b="1" dirty="0">
                <a:latin typeface="Georgia" panose="02040502050405020303" pitchFamily="18" charset="0"/>
              </a:rPr>
              <a:t>и професионални способности </a:t>
            </a:r>
            <a:r>
              <a:rPr lang="ru-RU" sz="3600" dirty="0" smtClean="0">
                <a:latin typeface="Georgia" panose="02040502050405020303" pitchFamily="18" charset="0"/>
              </a:rPr>
              <a:t>- дейности </a:t>
            </a:r>
            <a:r>
              <a:rPr lang="ru-RU" sz="3600" dirty="0">
                <a:latin typeface="Georgia" panose="02040502050405020303" pitchFamily="18" charset="0"/>
              </a:rPr>
              <a:t>с предмет и обем, идентични или сходни с тези на поръчката, да разполага с необходимия брой технически лица и/или организации, да разполага с необходимите технически средства и съоръжения за осигуряване на качеството, да разполага със система за управление и проследяване на доставките, която ще прилага при изпълнение на поръчката, да разполага с персонал и/или с ръководен състав с определена професионална компетентност за изпълнението на поръчката, да прилага определени мерки за опазване на околната среда при изпълнението на поръчката, да представи информация за средносписъчния годишен брой на персонала и за броя на членовете на ръководния състав, да разполага с инструменти, съоръжения и техническо оборудване, стоките да са сертифицирани от акредитирани лица за контрол на качеството, да прилага системи за управление на качеството, да прилага системи или стандарти за опазване на околната среда</a:t>
            </a: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smtClean="0">
              <a:latin typeface="Georgia" panose="02040502050405020303" pitchFamily="18" charset="0"/>
            </a:endParaRPr>
          </a:p>
          <a:p>
            <a:pPr algn="just"/>
            <a:endParaRPr lang="ru-RU" dirty="0">
              <a:latin typeface="Georgia" panose="02040502050405020303" pitchFamily="18" charset="0"/>
            </a:endParaRPr>
          </a:p>
          <a:p>
            <a:pPr algn="just"/>
            <a:endParaRPr lang="en-US" dirty="0">
              <a:latin typeface="Georgia" panose="02040502050405020303" pitchFamily="18" charset="0"/>
            </a:endParaRPr>
          </a:p>
        </p:txBody>
      </p:sp>
      <p:pic>
        <p:nvPicPr>
          <p:cNvPr id="4" name="Shape 30"/>
          <p:cNvPicPr/>
          <p:nvPr/>
        </p:nvPicPr>
        <p:blipFill>
          <a:blip r:embed="rId2"/>
          <a:stretch/>
        </p:blipFill>
        <p:spPr>
          <a:xfrm>
            <a:off x="242569" y="2848292"/>
            <a:ext cx="829310" cy="123761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08" y="47117"/>
            <a:ext cx="3035456" cy="927148"/>
          </a:xfrm>
          <a:prstGeom prst="rect">
            <a:avLst/>
          </a:prstGeom>
        </p:spPr>
      </p:pic>
    </p:spTree>
    <p:extLst>
      <p:ext uri="{BB962C8B-B14F-4D97-AF65-F5344CB8AC3E}">
        <p14:creationId xmlns:p14="http://schemas.microsoft.com/office/powerpoint/2010/main" val="401662314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227" y="927148"/>
            <a:ext cx="12163773" cy="653142"/>
          </a:xfrm>
        </p:spPr>
        <p:txBody>
          <a:bodyPr>
            <a:normAutofit fontScale="90000"/>
          </a:bodyPr>
          <a:lstStyle/>
          <a:p>
            <a:pPr algn="ctr"/>
            <a:r>
              <a:rPr lang="bg-BG" sz="2800" b="1" dirty="0">
                <a:solidFill>
                  <a:srgbClr val="0070C0"/>
                </a:solidFill>
                <a:latin typeface="Georgia" panose="02040502050405020303" pitchFamily="18" charset="0"/>
              </a:rPr>
              <a:t>Нередност по т.</a:t>
            </a:r>
            <a:r>
              <a:rPr lang="en-US" sz="2800" b="1" dirty="0">
                <a:solidFill>
                  <a:srgbClr val="0070C0"/>
                </a:solidFill>
                <a:latin typeface="Georgia" panose="02040502050405020303" pitchFamily="18" charset="0"/>
              </a:rPr>
              <a:t>10</a:t>
            </a:r>
            <a:r>
              <a:rPr lang="bg-BG" sz="2800" b="1" dirty="0">
                <a:solidFill>
                  <a:srgbClr val="0070C0"/>
                </a:solidFill>
                <a:latin typeface="Georgia" panose="02040502050405020303" pitchFamily="18" charset="0"/>
              </a:rPr>
              <a:t> - т.</a:t>
            </a:r>
            <a:r>
              <a:rPr lang="en-US" sz="2800" b="1" dirty="0">
                <a:solidFill>
                  <a:srgbClr val="0070C0"/>
                </a:solidFill>
                <a:latin typeface="Georgia" panose="02040502050405020303" pitchFamily="18" charset="0"/>
              </a:rPr>
              <a:t>1</a:t>
            </a:r>
            <a:r>
              <a:rPr lang="bg-BG" sz="2800" b="1" dirty="0">
                <a:solidFill>
                  <a:srgbClr val="0070C0"/>
                </a:solidFill>
                <a:latin typeface="Georgia" panose="02040502050405020303" pitchFamily="18" charset="0"/>
              </a:rPr>
              <a:t>1. от Приложение № 1 от Наредбата</a:t>
            </a:r>
            <a:r>
              <a:rPr lang="ru-RU" sz="2800" b="1" dirty="0">
                <a:solidFill>
                  <a:srgbClr val="0070C0"/>
                </a:solidFill>
                <a:latin typeface="Georgia" panose="02040502050405020303" pitchFamily="18" charset="0"/>
              </a:rPr>
              <a:t/>
            </a:r>
            <a:br>
              <a:rPr lang="ru-RU" sz="2800" b="1" dirty="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Критерии </a:t>
            </a:r>
            <a:r>
              <a:rPr lang="ru-RU" sz="2800" b="1" dirty="0">
                <a:solidFill>
                  <a:srgbClr val="FFC000"/>
                </a:solidFill>
                <a:latin typeface="Georgia" panose="02040502050405020303" pitchFamily="18" charset="0"/>
              </a:rPr>
              <a:t>за подбор и документи за доказването им</a:t>
            </a:r>
            <a:endParaRPr lang="en-US" dirty="0"/>
          </a:p>
        </p:txBody>
      </p:sp>
      <p:sp>
        <p:nvSpPr>
          <p:cNvPr id="3" name="Content Placeholder 2"/>
          <p:cNvSpPr>
            <a:spLocks noGrp="1"/>
          </p:cNvSpPr>
          <p:nvPr>
            <p:ph idx="1"/>
          </p:nvPr>
        </p:nvSpPr>
        <p:spPr>
          <a:xfrm>
            <a:off x="1554480" y="1658983"/>
            <a:ext cx="10519954" cy="4611188"/>
          </a:xfrm>
        </p:spPr>
        <p:txBody>
          <a:bodyPr>
            <a:noAutofit/>
          </a:bodyPr>
          <a:lstStyle/>
          <a:p>
            <a:pPr algn="just"/>
            <a:r>
              <a:rPr lang="bg-BG" sz="2000" b="1" u="sng" dirty="0" smtClean="0">
                <a:latin typeface="Georgia" panose="02040502050405020303" pitchFamily="18" charset="0"/>
              </a:rPr>
              <a:t>Чл.59, ал.2 и чл.61, ал.2 от ЗОП се отнасят към чл.2, ал.2 като специална към обща норма. Изискванията, които поставят нормите са различни.</a:t>
            </a:r>
            <a:endParaRPr lang="en-US" sz="2000" dirty="0" smtClean="0">
              <a:latin typeface="Georgia" panose="02040502050405020303" pitchFamily="18" charset="0"/>
            </a:endParaRPr>
          </a:p>
          <a:p>
            <a:pPr algn="just"/>
            <a:r>
              <a:rPr lang="bg-BG" sz="2000" b="1" dirty="0" smtClean="0">
                <a:latin typeface="Georgia" panose="02040502050405020303" pitchFamily="18" charset="0"/>
              </a:rPr>
              <a:t> </a:t>
            </a:r>
            <a:r>
              <a:rPr lang="bg-BG" sz="2000" b="1" u="sng" dirty="0" smtClean="0">
                <a:latin typeface="Georgia" panose="02040502050405020303" pitchFamily="18" charset="0"/>
              </a:rPr>
              <a:t>Виж: Решение по </a:t>
            </a:r>
            <a:r>
              <a:rPr lang="bg-BG" sz="2000" b="1" u="sng" dirty="0" err="1" smtClean="0">
                <a:latin typeface="Georgia" panose="02040502050405020303" pitchFamily="18" charset="0"/>
              </a:rPr>
              <a:t>адм.д</a:t>
            </a:r>
            <a:r>
              <a:rPr lang="bg-BG" sz="2000" b="1" u="sng" dirty="0" smtClean="0">
                <a:latin typeface="Georgia" panose="02040502050405020303" pitchFamily="18" charset="0"/>
              </a:rPr>
              <a:t>. № 4558/2021 година по описа на ВАС:</a:t>
            </a:r>
            <a:endParaRPr lang="en-US" sz="2000" dirty="0" smtClean="0">
              <a:latin typeface="Georgia" panose="02040502050405020303" pitchFamily="18" charset="0"/>
            </a:endParaRPr>
          </a:p>
          <a:p>
            <a:pPr algn="just"/>
            <a:r>
              <a:rPr lang="bg-BG" sz="2000" dirty="0" smtClean="0">
                <a:latin typeface="Georgia" panose="02040502050405020303" pitchFamily="18" charset="0"/>
              </a:rPr>
              <a:t>Член 2, ал. 2 ЗОП е разпоредба, която установява основен принцип в обществените поръчки – свободната конкуренция, но разпоредбата </a:t>
            </a:r>
            <a:r>
              <a:rPr lang="bg-BG" sz="2000" u="sng" dirty="0" smtClean="0">
                <a:latin typeface="Georgia" panose="02040502050405020303" pitchFamily="18" charset="0"/>
              </a:rPr>
              <a:t>установява и забрана</a:t>
            </a:r>
            <a:r>
              <a:rPr lang="bg-BG" sz="2000" dirty="0" smtClean="0">
                <a:latin typeface="Georgia" panose="02040502050405020303" pitchFamily="18" charset="0"/>
              </a:rPr>
              <a:t>. С нея законодателят, първо, е въвел забрана за възложителя да ограничава конкуренцията, и второ, е регламентирал начините, чрез които възложителите не следва да нарушават принципа (забраната) – чрез включване на условия или изисквания, които дават необосновано предимство или необосновано ограничават участието на стопанските субекти и които не са съобразени с предмета, стойността, сложността, количеството или обема на поръчката. </a:t>
            </a:r>
            <a:r>
              <a:rPr lang="bg-BG" sz="2000" b="1" u="sng" dirty="0" smtClean="0">
                <a:latin typeface="Georgia" panose="02040502050405020303" pitchFamily="18" charset="0"/>
              </a:rPr>
              <a:t>Следователно член 2, ал. 2 ЗОП не съдържа само правен принцип, както например алинея 1 на чл. 2 ЗОП, </a:t>
            </a:r>
            <a:r>
              <a:rPr lang="bg-BG" sz="2000" dirty="0" smtClean="0">
                <a:latin typeface="Georgia" panose="02040502050405020303" pitchFamily="18" charset="0"/>
              </a:rPr>
              <a:t>но и онези юридически факти, осъществяването на които води до неговото нарушаване, т.е. тя е конкретно правило за поведение. Осъществяването на визираните в разпоредбата юридически факти води до нарушение на визираното в разпоредбата правило (принцип), </a:t>
            </a:r>
            <a:r>
              <a:rPr lang="bg-BG" sz="2000" b="1" u="sng" dirty="0" smtClean="0">
                <a:latin typeface="Georgia" panose="02040502050405020303" pitchFamily="18" charset="0"/>
              </a:rPr>
              <a:t>поради което тя е годно правно основание за установяването на нарушение.</a:t>
            </a:r>
          </a:p>
        </p:txBody>
      </p:sp>
      <p:pic>
        <p:nvPicPr>
          <p:cNvPr id="5" name="Shape 60"/>
          <p:cNvPicPr/>
          <p:nvPr/>
        </p:nvPicPr>
        <p:blipFill>
          <a:blip r:embed="rId2"/>
          <a:stretch/>
        </p:blipFill>
        <p:spPr>
          <a:xfrm>
            <a:off x="28227" y="2867797"/>
            <a:ext cx="1682750" cy="17494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37591464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46453"/>
            <a:ext cx="12192000" cy="1306286"/>
          </a:xfrm>
        </p:spPr>
        <p:txBody>
          <a:bodyPr>
            <a:normAutofit/>
          </a:bodyPr>
          <a:lstStyle/>
          <a:p>
            <a:pPr algn="ctr"/>
            <a:r>
              <a:rPr lang="bg-BG" sz="2400" b="1" dirty="0">
                <a:solidFill>
                  <a:srgbClr val="0070C0"/>
                </a:solidFill>
                <a:latin typeface="Georgia" panose="02040502050405020303" pitchFamily="18" charset="0"/>
              </a:rPr>
              <a:t>Нередност по т.</a:t>
            </a:r>
            <a:r>
              <a:rPr lang="en-US" sz="2400" b="1" dirty="0">
                <a:solidFill>
                  <a:srgbClr val="0070C0"/>
                </a:solidFill>
                <a:latin typeface="Georgia" panose="02040502050405020303" pitchFamily="18" charset="0"/>
              </a:rPr>
              <a:t>10</a:t>
            </a:r>
            <a:r>
              <a:rPr lang="bg-BG" sz="2400" b="1" dirty="0">
                <a:solidFill>
                  <a:srgbClr val="0070C0"/>
                </a:solidFill>
                <a:latin typeface="Georgia" panose="02040502050405020303" pitchFamily="18" charset="0"/>
              </a:rPr>
              <a:t> - т.</a:t>
            </a:r>
            <a:r>
              <a:rPr lang="en-US" sz="2400" b="1" dirty="0">
                <a:solidFill>
                  <a:srgbClr val="0070C0"/>
                </a:solidFill>
                <a:latin typeface="Georgia" panose="02040502050405020303" pitchFamily="18" charset="0"/>
              </a:rPr>
              <a:t>1</a:t>
            </a:r>
            <a:r>
              <a:rPr lang="bg-BG" sz="2400" b="1" dirty="0">
                <a:solidFill>
                  <a:srgbClr val="0070C0"/>
                </a:solidFill>
                <a:latin typeface="Georgia" panose="02040502050405020303" pitchFamily="18" charset="0"/>
              </a:rPr>
              <a:t>1. от Приложение № 1 от Наредбата</a:t>
            </a:r>
            <a:r>
              <a:rPr lang="ru-RU" sz="2400" b="1" dirty="0">
                <a:solidFill>
                  <a:srgbClr val="0070C0"/>
                </a:solidFill>
                <a:latin typeface="Georgia" panose="02040502050405020303" pitchFamily="18" charset="0"/>
              </a:rPr>
              <a:t/>
            </a:r>
            <a:br>
              <a:rPr lang="ru-RU" sz="2400" b="1" dirty="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Критерии </a:t>
            </a:r>
            <a:r>
              <a:rPr lang="ru-RU" sz="2400" b="1" dirty="0">
                <a:solidFill>
                  <a:srgbClr val="FFC000"/>
                </a:solidFill>
                <a:latin typeface="Georgia" panose="02040502050405020303" pitchFamily="18" charset="0"/>
              </a:rPr>
              <a:t>за подбор и документи за доказването им</a:t>
            </a:r>
            <a:endParaRPr lang="en-US" sz="4800" dirty="0"/>
          </a:p>
        </p:txBody>
      </p:sp>
      <p:sp>
        <p:nvSpPr>
          <p:cNvPr id="3" name="Content Placeholder 2"/>
          <p:cNvSpPr>
            <a:spLocks noGrp="1"/>
          </p:cNvSpPr>
          <p:nvPr>
            <p:ph idx="1"/>
          </p:nvPr>
        </p:nvSpPr>
        <p:spPr>
          <a:xfrm>
            <a:off x="1946365" y="1672044"/>
            <a:ext cx="10245635" cy="4336870"/>
          </a:xfrm>
        </p:spPr>
        <p:txBody>
          <a:bodyPr>
            <a:noAutofit/>
          </a:bodyPr>
          <a:lstStyle/>
          <a:p>
            <a:pPr algn="just"/>
            <a:r>
              <a:rPr lang="bg-BG" sz="2000" dirty="0" smtClean="0">
                <a:latin typeface="Georgia" panose="02040502050405020303" pitchFamily="18" charset="0"/>
              </a:rPr>
              <a:t>Член 59, ал. 2 ЗОП поставя специални изисквания към критериите за подбор. Те трябва: </a:t>
            </a:r>
          </a:p>
          <a:p>
            <a:pPr algn="just"/>
            <a:r>
              <a:rPr lang="bg-BG" sz="2000" dirty="0" smtClean="0">
                <a:latin typeface="Georgia" panose="02040502050405020303" pitchFamily="18" charset="0"/>
              </a:rPr>
              <a:t>1) да са необходими за установяване на възможността на участниците в поръчката да я изпълнят; и </a:t>
            </a:r>
          </a:p>
          <a:p>
            <a:pPr algn="just"/>
            <a:r>
              <a:rPr lang="bg-BG" sz="2000" dirty="0" smtClean="0">
                <a:latin typeface="Georgia" panose="02040502050405020303" pitchFamily="18" charset="0"/>
              </a:rPr>
              <a:t>2) да са съобразени с предмета, стойността, обема и сложността на поръчката. </a:t>
            </a:r>
          </a:p>
          <a:p>
            <a:pPr algn="just"/>
            <a:r>
              <a:rPr lang="bg-BG" sz="2000" dirty="0" smtClean="0">
                <a:latin typeface="Georgia" panose="02040502050405020303" pitchFamily="18" charset="0"/>
              </a:rPr>
              <a:t>Тогава, когато изискванията на чл. 59, ал. 2 ЗОП са нарушени и в резултат на това нарушаване е налице необосновано ограничаване на конкуренцията или предоставяне на необосновано предимство нарушението ще бъде на чл. 59, ал. 2 във </a:t>
            </a:r>
            <a:r>
              <a:rPr lang="bg-BG" sz="2000" dirty="0" err="1" smtClean="0">
                <a:latin typeface="Georgia" panose="02040502050405020303" pitchFamily="18" charset="0"/>
              </a:rPr>
              <a:t>вр</a:t>
            </a:r>
            <a:r>
              <a:rPr lang="bg-BG" sz="2000" dirty="0" smtClean="0">
                <a:latin typeface="Georgia" panose="02040502050405020303" pitchFamily="18" charset="0"/>
              </a:rPr>
              <a:t>. с чл. 2, ал. 2 ЗОП.</a:t>
            </a:r>
            <a:endParaRPr lang="en-US" sz="2000" dirty="0" smtClean="0">
              <a:latin typeface="Georgia" panose="02040502050405020303" pitchFamily="18" charset="0"/>
            </a:endParaRPr>
          </a:p>
          <a:p>
            <a:pPr algn="just"/>
            <a:r>
              <a:rPr lang="bg-BG" sz="2000" b="1" u="sng" dirty="0" smtClean="0">
                <a:latin typeface="Georgia" panose="02040502050405020303" pitchFamily="18" charset="0"/>
              </a:rPr>
              <a:t>Следователно разпоредбите на чл. 2, ал. 2 и на чл. 59, ал. 2 ЗОП се отнасят като обща към специална.</a:t>
            </a:r>
            <a:endParaRPr lang="en-US" sz="2000" dirty="0" smtClean="0">
              <a:latin typeface="Georgia" panose="02040502050405020303" pitchFamily="18" charset="0"/>
            </a:endParaRPr>
          </a:p>
          <a:p>
            <a:pPr algn="just"/>
            <a:r>
              <a:rPr lang="bg-BG" sz="2000" dirty="0" smtClean="0">
                <a:latin typeface="Georgia" panose="02040502050405020303" pitchFamily="18" charset="0"/>
              </a:rPr>
              <a:t>…….</a:t>
            </a:r>
            <a:r>
              <a:rPr lang="bg-BG" sz="2000" b="1" u="sng" dirty="0" smtClean="0">
                <a:latin typeface="Georgia" panose="02040502050405020303" pitchFamily="18" charset="0"/>
              </a:rPr>
              <a:t>Нарушението на чл. 2, ал. 2 ЗОП е налице, когато критерий за подбор е съответен на изискванията на чл. 59, ал. 2 ЗОП, но въпреки това води до необосновано ограничаване на конкуренцията или до необосновано предимство.</a:t>
            </a:r>
            <a:endParaRPr lang="en-US" sz="2000" dirty="0">
              <a:latin typeface="Georgia" panose="02040502050405020303" pitchFamily="18" charset="0"/>
            </a:endParaRPr>
          </a:p>
        </p:txBody>
      </p:sp>
      <p:pic>
        <p:nvPicPr>
          <p:cNvPr id="5" name="Shape 60"/>
          <p:cNvPicPr/>
          <p:nvPr/>
        </p:nvPicPr>
        <p:blipFill>
          <a:blip r:embed="rId2"/>
          <a:stretch/>
        </p:blipFill>
        <p:spPr>
          <a:xfrm>
            <a:off x="99377" y="3063739"/>
            <a:ext cx="1682750" cy="174942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8994030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3574"/>
            <a:ext cx="12192000" cy="1658198"/>
          </a:xfrm>
        </p:spPr>
        <p:txBody>
          <a:bodyPr/>
          <a:lstStyle/>
          <a:p>
            <a:pPr algn="ctr"/>
            <a:r>
              <a:rPr lang="ru-RU" sz="2800" b="1" dirty="0">
                <a:solidFill>
                  <a:srgbClr val="FFC000"/>
                </a:solidFill>
                <a:latin typeface="Georgia" panose="02040502050405020303" pitchFamily="18" charset="0"/>
              </a:rPr>
              <a:t>Критерии за подбор и документи за доказването </a:t>
            </a:r>
            <a:r>
              <a:rPr lang="ru-RU" sz="2800" b="1" dirty="0" smtClean="0">
                <a:solidFill>
                  <a:srgbClr val="FFC000"/>
                </a:solidFill>
                <a:latin typeface="Georgia" panose="02040502050405020303" pitchFamily="18" charset="0"/>
              </a:rPr>
              <a:t>им.</a:t>
            </a:r>
            <a:br>
              <a:rPr lang="ru-RU" sz="2800" b="1" dirty="0" smtClean="0">
                <a:solidFill>
                  <a:srgbClr val="FFC000"/>
                </a:solidFill>
                <a:latin typeface="Georgia" panose="02040502050405020303" pitchFamily="18" charset="0"/>
              </a:rPr>
            </a:br>
            <a:r>
              <a:rPr lang="ru-RU" sz="2800" b="1" dirty="0" smtClean="0">
                <a:solidFill>
                  <a:srgbClr val="0070C0"/>
                </a:solidFill>
                <a:latin typeface="Georgia" panose="02040502050405020303" pitchFamily="18" charset="0"/>
              </a:rPr>
              <a:t>Изключения</a:t>
            </a:r>
            <a:endParaRPr lang="en-US" dirty="0">
              <a:solidFill>
                <a:srgbClr val="0070C0"/>
              </a:solidFill>
            </a:endParaRPr>
          </a:p>
        </p:txBody>
      </p:sp>
      <p:sp>
        <p:nvSpPr>
          <p:cNvPr id="3" name="Content Placeholder 2"/>
          <p:cNvSpPr>
            <a:spLocks noGrp="1"/>
          </p:cNvSpPr>
          <p:nvPr>
            <p:ph idx="1"/>
          </p:nvPr>
        </p:nvSpPr>
        <p:spPr>
          <a:xfrm>
            <a:off x="3581400" y="2011680"/>
            <a:ext cx="7848981" cy="4274820"/>
          </a:xfrm>
        </p:spPr>
        <p:txBody>
          <a:bodyPr>
            <a:normAutofit lnSpcReduction="10000"/>
          </a:bodyPr>
          <a:lstStyle/>
          <a:p>
            <a:pPr algn="just"/>
            <a:endParaRPr lang="en-US" dirty="0" smtClean="0">
              <a:latin typeface="Georgia" panose="02040502050405020303" pitchFamily="18" charset="0"/>
            </a:endParaRPr>
          </a:p>
          <a:p>
            <a:pPr marL="0" indent="0" algn="just">
              <a:buNone/>
            </a:pPr>
            <a:r>
              <a:rPr lang="ru-RU" dirty="0" smtClean="0">
                <a:latin typeface="Georgia" panose="02040502050405020303" pitchFamily="18" charset="0"/>
              </a:rPr>
              <a:t>Чл.62</a:t>
            </a:r>
            <a:r>
              <a:rPr lang="ru-RU" dirty="0">
                <a:latin typeface="Georgia" panose="02040502050405020303" pitchFamily="18" charset="0"/>
              </a:rPr>
              <a:t>, </a:t>
            </a:r>
            <a:r>
              <a:rPr lang="ru-RU" dirty="0" smtClean="0">
                <a:latin typeface="Georgia" panose="02040502050405020303" pitchFamily="18" charset="0"/>
              </a:rPr>
              <a:t>ал.2 от </a:t>
            </a:r>
            <a:r>
              <a:rPr lang="ru-RU" dirty="0">
                <a:latin typeface="Georgia" panose="02040502050405020303" pitchFamily="18" charset="0"/>
              </a:rPr>
              <a:t>ЗОП - Когато по основателна причина кандидат или участник не е в състояние да представи поисканите от възложителя документи, той може да докаже своето икономическо и финансово състояние с помощта на всеки друг документ, който възложителят приеме за подходящ.</a:t>
            </a:r>
          </a:p>
          <a:p>
            <a:pPr marL="0" indent="0" algn="just">
              <a:buNone/>
            </a:pPr>
            <a:r>
              <a:rPr lang="ru-RU" dirty="0">
                <a:latin typeface="Georgia" panose="02040502050405020303" pitchFamily="18" charset="0"/>
              </a:rPr>
              <a:t>Чл. 64, </a:t>
            </a:r>
            <a:r>
              <a:rPr lang="ru-RU" dirty="0" smtClean="0">
                <a:latin typeface="Georgia" panose="02040502050405020303" pitchFamily="18" charset="0"/>
              </a:rPr>
              <a:t>ал.7 от </a:t>
            </a:r>
            <a:r>
              <a:rPr lang="ru-RU" dirty="0">
                <a:latin typeface="Georgia" panose="02040502050405020303" pitchFamily="18" charset="0"/>
              </a:rPr>
              <a:t>ЗОП - Възложителят приема и други доказателства за еквивалентни мерки за осигуряване на качеството или за опазване на околната среда, когато кандидат или участник не е имал достъп до такива сертификати или е нямал възможност да ги получи в съответните срокове по независещи от него причини.</a:t>
            </a:r>
          </a:p>
          <a:p>
            <a:endParaRPr lang="en-US" dirty="0"/>
          </a:p>
        </p:txBody>
      </p:sp>
      <p:pic>
        <p:nvPicPr>
          <p:cNvPr id="5" name="Shape 5"/>
          <p:cNvPicPr/>
          <p:nvPr/>
        </p:nvPicPr>
        <p:blipFill>
          <a:blip r:embed="rId2"/>
          <a:stretch/>
        </p:blipFill>
        <p:spPr>
          <a:xfrm>
            <a:off x="0" y="2599661"/>
            <a:ext cx="3581400" cy="297561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3725060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499533"/>
            <a:ext cx="5729721" cy="1658198"/>
          </a:xfrm>
        </p:spPr>
        <p:txBody>
          <a:bodyPr>
            <a:normAutofit/>
          </a:bodyPr>
          <a:lstStyle/>
          <a:p>
            <a:pPr algn="ctr"/>
            <a:r>
              <a:rPr lang="en-US" sz="3200" b="1" dirty="0" smtClean="0">
                <a:solidFill>
                  <a:srgbClr val="0070C0"/>
                </a:solidFill>
              </a:rPr>
              <a:t/>
            </a:r>
            <a:br>
              <a:rPr lang="en-US" sz="3200" b="1" dirty="0" smtClean="0">
                <a:solidFill>
                  <a:srgbClr val="0070C0"/>
                </a:solidFill>
              </a:rPr>
            </a:br>
            <a:r>
              <a:rPr lang="bg-BG" sz="3200" b="1" dirty="0" smtClean="0">
                <a:solidFill>
                  <a:srgbClr val="0070C0"/>
                </a:solidFill>
                <a:latin typeface="Georgia" panose="02040502050405020303" pitchFamily="18" charset="0"/>
              </a:rPr>
              <a:t>Законодателни </a:t>
            </a:r>
            <a:r>
              <a:rPr lang="bg-BG" sz="3200" b="1" dirty="0">
                <a:solidFill>
                  <a:srgbClr val="0070C0"/>
                </a:solidFill>
                <a:latin typeface="Georgia" panose="02040502050405020303" pitchFamily="18" charset="0"/>
              </a:rPr>
              <a:t>актове</a:t>
            </a:r>
            <a:endParaRPr lang="en-US" sz="32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207818" y="1939636"/>
            <a:ext cx="6719455" cy="4550064"/>
          </a:xfrm>
        </p:spPr>
        <p:txBody>
          <a:bodyPr>
            <a:normAutofit fontScale="70000" lnSpcReduction="20000"/>
          </a:bodyPr>
          <a:lstStyle/>
          <a:p>
            <a:pPr algn="just">
              <a:buFont typeface="Wingdings" panose="05000000000000000000" pitchFamily="2" charset="2"/>
              <a:buChar char="q"/>
            </a:pPr>
            <a:r>
              <a:rPr lang="ru-RU" dirty="0"/>
              <a:t> </a:t>
            </a:r>
            <a:r>
              <a:rPr lang="ru-RU" dirty="0">
                <a:latin typeface="Georgia" panose="02040502050405020303" pitchFamily="18" charset="0"/>
              </a:rPr>
              <a:t>Регламент (ЕС, Евратом) 2024/2509 на Европейския парламент и на Съвета от 23 септември 2024 година за финансовите правила, приложими за общия бюджет на </a:t>
            </a:r>
            <a:r>
              <a:rPr lang="ru-RU" dirty="0" smtClean="0">
                <a:latin typeface="Georgia" panose="02040502050405020303" pitchFamily="18" charset="0"/>
              </a:rPr>
              <a:t>Съюза</a:t>
            </a:r>
          </a:p>
          <a:p>
            <a:pPr algn="just">
              <a:buFont typeface="Wingdings" panose="05000000000000000000" pitchFamily="2" charset="2"/>
              <a:buChar char="q"/>
            </a:pPr>
            <a:r>
              <a:rPr lang="ru-RU" dirty="0">
                <a:latin typeface="Georgia" panose="02040502050405020303" pitchFamily="18" charset="0"/>
              </a:rPr>
              <a:t>Директива 2014/24/ЕС на Европейския парламент и на Съвета от 26 февруари 2014 година за обществените поръчки и за отмяна на Директива 2004/18/ЕО текст от значение за </a:t>
            </a:r>
            <a:r>
              <a:rPr lang="ru-RU" dirty="0" smtClean="0">
                <a:latin typeface="Georgia" panose="02040502050405020303" pitchFamily="18" charset="0"/>
              </a:rPr>
              <a:t>ЕИП</a:t>
            </a:r>
          </a:p>
          <a:p>
            <a:pPr algn="just">
              <a:buFont typeface="Wingdings" panose="05000000000000000000" pitchFamily="2" charset="2"/>
              <a:buChar char="q"/>
            </a:pPr>
            <a:r>
              <a:rPr lang="ru-RU" dirty="0">
                <a:latin typeface="Georgia" panose="02040502050405020303" pitchFamily="18" charset="0"/>
              </a:rPr>
              <a:t> </a:t>
            </a:r>
            <a:r>
              <a:rPr lang="ru-RU" dirty="0" smtClean="0">
                <a:latin typeface="Georgia" panose="02040502050405020303" pitchFamily="18" charset="0"/>
              </a:rPr>
              <a:t>Закон за управление на средствата от Европейските фондове при споделено </a:t>
            </a:r>
            <a:r>
              <a:rPr lang="ru-RU" dirty="0" smtClean="0">
                <a:latin typeface="Georgia" panose="02040502050405020303" pitchFamily="18" charset="0"/>
              </a:rPr>
              <a:t>управление</a:t>
            </a:r>
            <a:r>
              <a:rPr lang="en-US" dirty="0" smtClean="0">
                <a:latin typeface="Georgia" panose="02040502050405020303" pitchFamily="18" charset="0"/>
              </a:rPr>
              <a:t> (</a:t>
            </a:r>
            <a:r>
              <a:rPr lang="bg-BG" dirty="0" smtClean="0">
                <a:latin typeface="Georgia" panose="02040502050405020303" pitchFamily="18" charset="0"/>
              </a:rPr>
              <a:t>ЗУСЕФСУ</a:t>
            </a:r>
            <a:r>
              <a:rPr lang="en-US" dirty="0" smtClean="0">
                <a:latin typeface="Georgia" panose="02040502050405020303" pitchFamily="18" charset="0"/>
              </a:rPr>
              <a:t>)</a:t>
            </a:r>
            <a:r>
              <a:rPr lang="ru-RU" dirty="0" smtClean="0">
                <a:latin typeface="Georgia" panose="02040502050405020303" pitchFamily="18" charset="0"/>
              </a:rPr>
              <a:t>;</a:t>
            </a:r>
            <a:endParaRPr lang="ru-RU" dirty="0" smtClean="0">
              <a:latin typeface="Georgia" panose="02040502050405020303" pitchFamily="18" charset="0"/>
            </a:endParaRPr>
          </a:p>
          <a:p>
            <a:pPr algn="just">
              <a:buFont typeface="Wingdings" panose="05000000000000000000" pitchFamily="2" charset="2"/>
              <a:buChar char="q"/>
            </a:pPr>
            <a:r>
              <a:rPr lang="ru-RU" dirty="0" smtClean="0">
                <a:latin typeface="Georgia" panose="02040502050405020303" pitchFamily="18" charset="0"/>
              </a:rPr>
              <a:t>Закон </a:t>
            </a:r>
            <a:r>
              <a:rPr lang="ru-RU" dirty="0">
                <a:latin typeface="Georgia" panose="02040502050405020303" pitchFamily="18" charset="0"/>
              </a:rPr>
              <a:t>за обществените поръчки (ЗОП);</a:t>
            </a:r>
          </a:p>
          <a:p>
            <a:pPr algn="just">
              <a:buFont typeface="Wingdings" panose="05000000000000000000" pitchFamily="2" charset="2"/>
              <a:buChar char="q"/>
            </a:pPr>
            <a:r>
              <a:rPr lang="ru-RU" dirty="0" smtClean="0">
                <a:latin typeface="Georgia" panose="02040502050405020303" pitchFamily="18" charset="0"/>
              </a:rPr>
              <a:t> Постановление </a:t>
            </a:r>
            <a:r>
              <a:rPr lang="ru-RU" dirty="0">
                <a:latin typeface="Georgia" panose="02040502050405020303" pitchFamily="18" charset="0"/>
              </a:rPr>
              <a:t>№ </a:t>
            </a:r>
            <a:r>
              <a:rPr lang="ru-RU" dirty="0" smtClean="0">
                <a:latin typeface="Georgia" panose="02040502050405020303" pitchFamily="18" charset="0"/>
              </a:rPr>
              <a:t>4 </a:t>
            </a:r>
            <a:r>
              <a:rPr lang="ru-RU" dirty="0">
                <a:latin typeface="Georgia" panose="02040502050405020303" pitchFamily="18" charset="0"/>
              </a:rPr>
              <a:t>от </a:t>
            </a:r>
            <a:r>
              <a:rPr lang="ru-RU" dirty="0" smtClean="0">
                <a:latin typeface="Georgia" panose="02040502050405020303" pitchFamily="18" charset="0"/>
              </a:rPr>
              <a:t>11 януари 2024 </a:t>
            </a:r>
            <a:r>
              <a:rPr lang="ru-RU" dirty="0">
                <a:latin typeface="Georgia" panose="02040502050405020303" pitchFamily="18" charset="0"/>
              </a:rPr>
              <a:t>г. за определяне правилата за разглеждане и оценяване на оферти и сключването на договорите в процедурата за избор с публична покана от бенефициенти на безвъзмездна финансова помощ от европейските </a:t>
            </a:r>
            <a:r>
              <a:rPr lang="ru-RU" dirty="0" smtClean="0">
                <a:latin typeface="Georgia" panose="02040502050405020303" pitchFamily="18" charset="0"/>
              </a:rPr>
              <a:t>фондове при споделено управление;</a:t>
            </a:r>
            <a:endParaRPr lang="ru-RU" dirty="0">
              <a:latin typeface="Georgia" panose="02040502050405020303" pitchFamily="18" charset="0"/>
            </a:endParaRPr>
          </a:p>
          <a:p>
            <a:pPr algn="just">
              <a:buFont typeface="Wingdings" panose="05000000000000000000" pitchFamily="2" charset="2"/>
              <a:buChar char="q"/>
            </a:pPr>
            <a:r>
              <a:rPr lang="ru-RU" dirty="0" smtClean="0">
                <a:latin typeface="Georgia" panose="02040502050405020303" pitchFamily="18" charset="0"/>
              </a:rPr>
              <a:t>Наредба </a:t>
            </a:r>
            <a:r>
              <a:rPr lang="ru-RU" dirty="0">
                <a:latin typeface="Georgia" panose="02040502050405020303" pitchFamily="18" charset="0"/>
              </a:rPr>
              <a:t>за посочване на нередности, представляващи основания за извършване на финансови корекции, и процентните показатели за определяне размера на финансовите корекции по реда на закона за управление на средствата от европейските структурни и инвестиционни </a:t>
            </a:r>
            <a:r>
              <a:rPr lang="ru-RU" dirty="0" smtClean="0">
                <a:latin typeface="Georgia" panose="02040502050405020303" pitchFamily="18" charset="0"/>
              </a:rPr>
              <a:t>фондове (Наредбата).</a:t>
            </a:r>
          </a:p>
          <a:p>
            <a:pPr>
              <a:buFont typeface="Wingdings" panose="05000000000000000000" pitchFamily="2" charset="2"/>
              <a:buChar char="q"/>
            </a:pPr>
            <a:endParaRPr lang="ru-RU" dirty="0"/>
          </a:p>
          <a:p>
            <a:pPr>
              <a:buFont typeface="Wingdings" panose="05000000000000000000" pitchFamily="2" charset="2"/>
              <a:buChar char="q"/>
            </a:pPr>
            <a:endParaRPr lang="en-US" dirty="0"/>
          </a:p>
        </p:txBody>
      </p:sp>
      <p:pic>
        <p:nvPicPr>
          <p:cNvPr id="12" name="Shape 67"/>
          <p:cNvPicPr/>
          <p:nvPr/>
        </p:nvPicPr>
        <p:blipFill>
          <a:blip r:embed="rId2"/>
          <a:stretch/>
        </p:blipFill>
        <p:spPr>
          <a:xfrm>
            <a:off x="7108190" y="0"/>
            <a:ext cx="5083810" cy="6858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14435808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90685"/>
            <a:ext cx="12192000" cy="1658198"/>
          </a:xfrm>
        </p:spPr>
        <p:txBody>
          <a:bodyPr>
            <a:normAutofit/>
          </a:bodyPr>
          <a:lstStyle/>
          <a:p>
            <a:pPr algn="ctr"/>
            <a:r>
              <a:rPr lang="ru-RU" sz="2800" b="1" dirty="0">
                <a:solidFill>
                  <a:srgbClr val="0070C0"/>
                </a:solidFill>
                <a:latin typeface="Georgia" panose="02040502050405020303" pitchFamily="18" charset="0"/>
              </a:rPr>
              <a:t>Критерии за подбор и документи за доказването им. </a:t>
            </a:r>
            <a:r>
              <a:rPr lang="ru-RU" sz="2800" b="1" dirty="0" smtClean="0">
                <a:solidFill>
                  <a:srgbClr val="0070C0"/>
                </a:solidFill>
                <a:latin typeface="Georgia" panose="02040502050405020303" pitchFamily="18" charset="0"/>
              </a:rPr>
              <a:t/>
            </a:r>
            <a:br>
              <a:rPr lang="ru-RU" sz="2800" b="1" dirty="0" smtClean="0">
                <a:solidFill>
                  <a:srgbClr val="0070C0"/>
                </a:solidFill>
                <a:latin typeface="Georgia" panose="02040502050405020303" pitchFamily="18" charset="0"/>
              </a:rPr>
            </a:br>
            <a:r>
              <a:rPr lang="bg-BG" sz="2800" b="1" dirty="0" smtClean="0">
                <a:solidFill>
                  <a:srgbClr val="FFC000"/>
                </a:solidFill>
                <a:latin typeface="Georgia" panose="02040502050405020303" pitchFamily="18" charset="0"/>
              </a:rPr>
              <a:t>Длъжен </a:t>
            </a:r>
            <a:r>
              <a:rPr lang="bg-BG" sz="2800" b="1" dirty="0">
                <a:solidFill>
                  <a:srgbClr val="FFC000"/>
                </a:solidFill>
                <a:latin typeface="Georgia" panose="02040502050405020303" pitchFamily="18" charset="0"/>
              </a:rPr>
              <a:t>ли е възложителят да поставя критерии за подбор?</a:t>
            </a:r>
            <a:r>
              <a:rPr lang="en-US" dirty="0">
                <a:solidFill>
                  <a:srgbClr val="FFC000"/>
                </a:solidFill>
              </a:rPr>
              <a:t/>
            </a:r>
            <a:br>
              <a:rPr lang="en-US" dirty="0">
                <a:solidFill>
                  <a:srgbClr val="FFC000"/>
                </a:solidFill>
              </a:rPr>
            </a:br>
            <a:endParaRPr lang="en-US" dirty="0">
              <a:solidFill>
                <a:srgbClr val="FFC000"/>
              </a:solidFill>
            </a:endParaRPr>
          </a:p>
        </p:txBody>
      </p:sp>
      <p:sp>
        <p:nvSpPr>
          <p:cNvPr id="3" name="Content Placeholder 2"/>
          <p:cNvSpPr>
            <a:spLocks noGrp="1"/>
          </p:cNvSpPr>
          <p:nvPr>
            <p:ph idx="1"/>
          </p:nvPr>
        </p:nvSpPr>
        <p:spPr>
          <a:xfrm>
            <a:off x="2586446" y="1875699"/>
            <a:ext cx="9026815" cy="3766185"/>
          </a:xfrm>
        </p:spPr>
        <p:txBody>
          <a:bodyPr>
            <a:noAutofit/>
          </a:bodyPr>
          <a:lstStyle/>
          <a:p>
            <a:pPr algn="just"/>
            <a:r>
              <a:rPr lang="bg-BG" sz="1600" b="1" u="sng" dirty="0" smtClean="0">
                <a:latin typeface="Georgia" panose="02040502050405020303" pitchFamily="18" charset="0"/>
              </a:rPr>
              <a:t>Виж</a:t>
            </a:r>
            <a:r>
              <a:rPr lang="bg-BG" sz="1600" b="1" u="sng" dirty="0">
                <a:latin typeface="Georgia" panose="02040502050405020303" pitchFamily="18" charset="0"/>
              </a:rPr>
              <a:t>: решение на ВАС по </a:t>
            </a:r>
            <a:r>
              <a:rPr lang="bg-BG" sz="1600" b="1" u="sng" dirty="0" err="1">
                <a:latin typeface="Georgia" panose="02040502050405020303" pitchFamily="18" charset="0"/>
              </a:rPr>
              <a:t>адм.д</a:t>
            </a:r>
            <a:r>
              <a:rPr lang="bg-BG" sz="1600" b="1" u="sng" dirty="0">
                <a:latin typeface="Georgia" panose="02040502050405020303" pitchFamily="18" charset="0"/>
              </a:rPr>
              <a:t>.  1534/2022 година:</a:t>
            </a:r>
            <a:endParaRPr lang="en-US" sz="1600" dirty="0">
              <a:latin typeface="Georgia" panose="02040502050405020303" pitchFamily="18" charset="0"/>
            </a:endParaRPr>
          </a:p>
          <a:p>
            <a:pPr algn="just"/>
            <a:r>
              <a:rPr lang="bg-BG" sz="1600" dirty="0">
                <a:latin typeface="Georgia" panose="02040502050405020303" pitchFamily="18" charset="0"/>
              </a:rPr>
              <a:t>Съдът приема, че възложителят, </a:t>
            </a:r>
            <a:r>
              <a:rPr lang="bg-BG" sz="1600" b="1" u="sng" dirty="0">
                <a:latin typeface="Georgia" panose="02040502050405020303" pitchFamily="18" charset="0"/>
              </a:rPr>
              <a:t>като не е поставил изисквания за технически и професионални възможности на участниците, не е открил процедурата при неясни условия и критерии, в нарушение на чл. 59, ал. 1 от ЗОП</a:t>
            </a:r>
            <a:r>
              <a:rPr lang="bg-BG" sz="1600" dirty="0">
                <a:latin typeface="Georgia" panose="02040502050405020303" pitchFamily="18" charset="0"/>
              </a:rPr>
              <a:t>. Според посочената разпоредба </a:t>
            </a:r>
            <a:r>
              <a:rPr lang="bg-BG" sz="1600" u="sng" dirty="0">
                <a:latin typeface="Georgia" panose="02040502050405020303" pitchFamily="18" charset="0"/>
              </a:rPr>
              <a:t>възложителят може</a:t>
            </a:r>
            <a:r>
              <a:rPr lang="bg-BG" sz="1600" dirty="0">
                <a:latin typeface="Georgia" panose="02040502050405020303" pitchFamily="18" charset="0"/>
              </a:rPr>
              <a:t> да определи по отношение на кандидатите или участниците критерии за подбор, които се отнасят до: годността /правоспособността/ за упражняване на професионална дейност; икономическото и финансовото състояние; техническите и професионалните способности. Законовата формулировка "може да определи" сочи, че разпоредбата е диспозитивна и следователно е въпрос на оперативната самостоятелност на възложителя дали и как ще определи съответните критерии за подбор към участниците. </a:t>
            </a:r>
            <a:r>
              <a:rPr lang="bg-BG" sz="1600" dirty="0" smtClean="0">
                <a:latin typeface="Georgia" panose="02040502050405020303" pitchFamily="18" charset="0"/>
              </a:rPr>
              <a:t>Възложителят в случая е извършил преценка по целесъобразност, че ще постави изисквания за годност за упражняване на професионалната дейност, включително изисквания във връзка с вписването в професионални или търговски регистри. </a:t>
            </a:r>
          </a:p>
          <a:p>
            <a:pPr algn="just"/>
            <a:r>
              <a:rPr lang="bg-BG" sz="1600" b="1" u="sng" dirty="0" smtClean="0">
                <a:latin typeface="Georgia" panose="02040502050405020303" pitchFamily="18" charset="0"/>
              </a:rPr>
              <a:t>Да </a:t>
            </a:r>
            <a:r>
              <a:rPr lang="bg-BG" sz="1600" b="1" u="sng" dirty="0">
                <a:latin typeface="Georgia" panose="02040502050405020303" pitchFamily="18" charset="0"/>
              </a:rPr>
              <a:t>предвиди или не специфични изисквания за икономическо и финансово състояние, както и технически и професионални способности е в неговата </a:t>
            </a:r>
            <a:r>
              <a:rPr lang="bg-BG" sz="1600" b="1" u="sng" dirty="0" err="1">
                <a:latin typeface="Georgia" panose="02040502050405020303" pitchFamily="18" charset="0"/>
              </a:rPr>
              <a:t>дискреция</a:t>
            </a:r>
            <a:r>
              <a:rPr lang="bg-BG" sz="1600" b="1" u="sng" dirty="0">
                <a:latin typeface="Georgia" panose="02040502050405020303" pitchFamily="18" charset="0"/>
              </a:rPr>
              <a:t>. По този начин не само че не е нарушен принципът на равнопоставеност регламентиран в чл. 2, ал. 1, т. 1 от ЗОП, а напротив – не се дава необосновано предимство на определен превозвач, а се създават условия за участие на повече стопански субекти в обществената поръчка.</a:t>
            </a:r>
            <a:endParaRPr lang="en-US" sz="1600" dirty="0">
              <a:latin typeface="Georgia" panose="02040502050405020303" pitchFamily="18" charset="0"/>
            </a:endParaRPr>
          </a:p>
          <a:p>
            <a:pPr algn="just"/>
            <a:endParaRPr lang="en-US" sz="1600" dirty="0"/>
          </a:p>
        </p:txBody>
      </p:sp>
      <p:pic>
        <p:nvPicPr>
          <p:cNvPr id="5" name="Shape 3"/>
          <p:cNvPicPr/>
          <p:nvPr/>
        </p:nvPicPr>
        <p:blipFill>
          <a:blip r:embed="rId2"/>
          <a:stretch/>
        </p:blipFill>
        <p:spPr>
          <a:xfrm>
            <a:off x="134486" y="2805546"/>
            <a:ext cx="2161906" cy="211982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1205"/>
            <a:ext cx="3035456" cy="927148"/>
          </a:xfrm>
          <a:prstGeom prst="rect">
            <a:avLst/>
          </a:prstGeom>
        </p:spPr>
      </p:pic>
    </p:spTree>
    <p:extLst>
      <p:ext uri="{BB962C8B-B14F-4D97-AF65-F5344CB8AC3E}">
        <p14:creationId xmlns:p14="http://schemas.microsoft.com/office/powerpoint/2010/main" val="41736583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779895"/>
            <a:ext cx="12192000" cy="1243331"/>
          </a:xfrm>
        </p:spPr>
        <p:txBody>
          <a:bodyPr>
            <a:normAutofit/>
          </a:bodyPr>
          <a:lstStyle/>
          <a:p>
            <a:pPr lvl="0" algn="ctr"/>
            <a:r>
              <a:rPr lang="ru-RU" sz="2400" b="1" dirty="0">
                <a:solidFill>
                  <a:srgbClr val="0070C0"/>
                </a:solidFill>
                <a:latin typeface="Georgia" panose="02040502050405020303" pitchFamily="18" charset="0"/>
              </a:rPr>
              <a:t>Критерии за подбор и документи за доказването им. </a:t>
            </a:r>
            <a:r>
              <a:rPr lang="ru-RU" sz="2400" b="1" dirty="0" smtClean="0">
                <a:solidFill>
                  <a:srgbClr val="0070C0"/>
                </a:solidFill>
                <a:latin typeface="Georgia" panose="02040502050405020303" pitchFamily="18" charset="0"/>
              </a:rPr>
              <a:t>Практика.</a:t>
            </a:r>
            <a:br>
              <a:rPr lang="ru-RU"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Ограничително </a:t>
            </a:r>
            <a:r>
              <a:rPr lang="ru-RU" sz="2400" b="1" dirty="0">
                <a:solidFill>
                  <a:srgbClr val="FFC000"/>
                </a:solidFill>
                <a:latin typeface="Georgia" panose="02040502050405020303" pitchFamily="18" charset="0"/>
              </a:rPr>
              <a:t>условие за застраховка „Професионална отговорност” по отношение на </a:t>
            </a:r>
            <a:r>
              <a:rPr lang="ru-RU" sz="2400" b="1" dirty="0" smtClean="0">
                <a:solidFill>
                  <a:srgbClr val="FFC000"/>
                </a:solidFill>
                <a:latin typeface="Georgia" panose="02040502050405020303" pitchFamily="18" charset="0"/>
              </a:rPr>
              <a:t>категорията.</a:t>
            </a:r>
            <a:endParaRPr lang="ru-RU"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406400" y="2157730"/>
            <a:ext cx="7902116" cy="4319269"/>
          </a:xfrm>
        </p:spPr>
        <p:txBody>
          <a:bodyPr>
            <a:normAutofit fontScale="77500" lnSpcReduction="20000"/>
          </a:bodyPr>
          <a:lstStyle/>
          <a:p>
            <a:pPr marL="0" indent="0" algn="just">
              <a:buNone/>
            </a:pPr>
            <a:r>
              <a:rPr lang="ru-RU" sz="1800" dirty="0">
                <a:latin typeface="Georgia" panose="02040502050405020303" pitchFamily="18" charset="0"/>
              </a:rPr>
              <a:t>В обществена поръчка за строителство е поставено условие участниците да имат валидна застраховка за „строител с минимална застрахователна сума на застрахователната полица, съответстваща на обема и характера на поръчката, произтичащо от нормативен акт - чл. 171, ал.1 от ЗУТ във вр. с чл. 5, ал. 2, т. 3 от Наредбата за условията и реда за задължително застраховане в проектирането и строителството“.</a:t>
            </a:r>
          </a:p>
          <a:p>
            <a:pPr marL="0" indent="0" algn="just">
              <a:buNone/>
            </a:pPr>
            <a:r>
              <a:rPr lang="ru-RU" sz="1800" dirty="0">
                <a:latin typeface="Georgia" panose="02040502050405020303" pitchFamily="18" charset="0"/>
              </a:rPr>
              <a:t>Уточнено е, че предметът на поръчката е строеж четвърта категория по ЗУТ.</a:t>
            </a:r>
          </a:p>
          <a:p>
            <a:pPr marL="0" indent="0" algn="just">
              <a:buNone/>
            </a:pPr>
            <a:r>
              <a:rPr lang="ru-RU" sz="1800" dirty="0">
                <a:latin typeface="Georgia" panose="02040502050405020303" pitchFamily="18" charset="0"/>
              </a:rPr>
              <a:t>В изискването, възложителят е реферирал към чл. 5, ал. 2, т. 3 от Наредбата за условията и реда за задължително застраховане (НУРЗЗПС), </a:t>
            </a:r>
            <a:r>
              <a:rPr lang="ru-RU" sz="1800" b="1" dirty="0">
                <a:latin typeface="Georgia" panose="02040502050405020303" pitchFamily="18" charset="0"/>
              </a:rPr>
              <a:t>който регламентира размера на минималната застрахователна сума за строителство при строежи от трета категория</a:t>
            </a:r>
            <a:r>
              <a:rPr lang="ru-RU" sz="1800" dirty="0">
                <a:latin typeface="Georgia" panose="02040502050405020303" pitchFamily="18" charset="0"/>
              </a:rPr>
              <a:t>. Тоест, налице е обща референция към подзаконов акт, в който се урежда минимална застрахователна сума и обхват на застрахователно покритие за строежи от по-виска категория (трета категория, вместо за необходимата четвърта категория строежи).</a:t>
            </a:r>
          </a:p>
          <a:p>
            <a:pPr marL="0" indent="0" algn="just">
              <a:buNone/>
            </a:pPr>
            <a:r>
              <a:rPr lang="ru-RU" sz="1800" dirty="0">
                <a:latin typeface="Georgia" panose="02040502050405020303" pitchFamily="18" charset="0"/>
              </a:rPr>
              <a:t>В чл. 5, ал. 2, т. 3 и т. 4 от НУРЗЗПС са посочени минималните застрахователни суми при строителство в зависимост от категорията на строежа - за строежи трета категория съгласно чл. 137, ал. 1, т. 3 от ЗУТ - 200 000 лв., а за строежи четвърта категория съгласно чл. 137, ал. 1, т. 4 от ЗУТ - 100 000 лв.</a:t>
            </a:r>
          </a:p>
          <a:p>
            <a:pPr marL="0" indent="0" algn="just">
              <a:buNone/>
            </a:pPr>
            <a:r>
              <a:rPr lang="ru-RU" sz="1800" dirty="0">
                <a:latin typeface="Georgia" panose="02040502050405020303" pitchFamily="18" charset="0"/>
              </a:rPr>
              <a:t>Поставеното изискване за притежаване на застраховка за професионална отговорност за строителство за трета категория строежи е завишено и не е пропорционално на категорията строителни дейности. По този начин възложителят необосновано е ограничил участието на лицата, които притежават застраховка професионална отговорност за по-ниска категория строежи и имащи право да изпълнят предмета на поръчката - строителство на обект с по-ниска категория строежи. Налице е нарушение на чл. 2 и чл. 59, ал. 2 от ЗОП.</a:t>
            </a:r>
          </a:p>
        </p:txBody>
      </p:sp>
      <p:pic>
        <p:nvPicPr>
          <p:cNvPr id="8" name="Shape 73"/>
          <p:cNvPicPr/>
          <p:nvPr/>
        </p:nvPicPr>
        <p:blipFill>
          <a:blip r:embed="rId2"/>
          <a:stretch/>
        </p:blipFill>
        <p:spPr>
          <a:xfrm>
            <a:off x="8438333" y="2286637"/>
            <a:ext cx="3331150" cy="3647824"/>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15026436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912"/>
            <a:ext cx="12192000" cy="1658198"/>
          </a:xfrm>
        </p:spPr>
        <p:txBody>
          <a:bodyPr/>
          <a:lstStyle/>
          <a:p>
            <a:pPr algn="ctr"/>
            <a:r>
              <a:rPr lang="ru-RU" sz="2800" b="1" dirty="0" smtClean="0">
                <a:solidFill>
                  <a:srgbClr val="0070C0"/>
                </a:solidFill>
                <a:latin typeface="Georgia" panose="02040502050405020303" pitchFamily="18" charset="0"/>
              </a:rPr>
              <a:t>Критерии за подбор и документи за доказването им</a:t>
            </a:r>
            <a:r>
              <a:rPr lang="en-US" sz="2800" b="1" dirty="0" smtClean="0">
                <a:solidFill>
                  <a:srgbClr val="0070C0"/>
                </a:solidFill>
                <a:latin typeface="Georgia" panose="02040502050405020303" pitchFamily="18" charset="0"/>
              </a:rPr>
              <a:t>. </a:t>
            </a:r>
            <a:br>
              <a:rPr lang="en-US" sz="2800" b="1" dirty="0" smtClean="0">
                <a:solidFill>
                  <a:srgbClr val="0070C0"/>
                </a:solidFill>
                <a:latin typeface="Georgia" panose="02040502050405020303" pitchFamily="18" charset="0"/>
              </a:rPr>
            </a:br>
            <a:r>
              <a:rPr lang="bg-BG" sz="2800" b="1" dirty="0" smtClean="0">
                <a:solidFill>
                  <a:srgbClr val="FFC000"/>
                </a:solidFill>
                <a:latin typeface="Georgia" panose="02040502050405020303" pitchFamily="18" charset="0"/>
              </a:rPr>
              <a:t>Практика. Опит</a:t>
            </a:r>
            <a:endParaRPr lang="en-US" dirty="0">
              <a:solidFill>
                <a:srgbClr val="FFC000"/>
              </a:solidFill>
            </a:endParaRPr>
          </a:p>
        </p:txBody>
      </p:sp>
      <p:sp>
        <p:nvSpPr>
          <p:cNvPr id="3" name="Content Placeholder 2"/>
          <p:cNvSpPr>
            <a:spLocks noGrp="1"/>
          </p:cNvSpPr>
          <p:nvPr>
            <p:ph idx="1"/>
          </p:nvPr>
        </p:nvSpPr>
        <p:spPr>
          <a:xfrm>
            <a:off x="0" y="1998680"/>
            <a:ext cx="12026900" cy="3136028"/>
          </a:xfrm>
        </p:spPr>
        <p:txBody>
          <a:bodyPr>
            <a:noAutofit/>
          </a:bodyPr>
          <a:lstStyle/>
          <a:p>
            <a:pPr lvl="0" algn="just"/>
            <a:r>
              <a:rPr lang="bg-BG" sz="1600" b="1" u="sng" dirty="0">
                <a:latin typeface="Georgia" panose="02040502050405020303" pitchFamily="18" charset="0"/>
              </a:rPr>
              <a:t>Чл.59, ал.1, т.3 във </a:t>
            </a:r>
            <a:r>
              <a:rPr lang="bg-BG" sz="1600" b="1" u="sng" dirty="0" err="1">
                <a:latin typeface="Georgia" panose="02040502050405020303" pitchFamily="18" charset="0"/>
              </a:rPr>
              <a:t>вр.с</a:t>
            </a:r>
            <a:r>
              <a:rPr lang="bg-BG" sz="1600" b="1" u="sng" dirty="0">
                <a:latin typeface="Georgia" panose="02040502050405020303" pitchFamily="18" charset="0"/>
              </a:rPr>
              <a:t> чл.63, ал.1, т.1 от ЗОП: опит на кандидата за изпълнение на поръчката:</a:t>
            </a:r>
            <a:endParaRPr lang="en-US" sz="1600" dirty="0">
              <a:latin typeface="Georgia" panose="02040502050405020303" pitchFamily="18" charset="0"/>
            </a:endParaRPr>
          </a:p>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a:t>
            </a:r>
            <a:r>
              <a:rPr lang="bg-BG" sz="1600" b="1" u="sng" dirty="0" err="1">
                <a:latin typeface="Georgia" panose="02040502050405020303" pitchFamily="18" charset="0"/>
              </a:rPr>
              <a:t>адм.д</a:t>
            </a:r>
            <a:r>
              <a:rPr lang="bg-BG" sz="1600" b="1" u="sng" dirty="0">
                <a:latin typeface="Georgia" panose="02040502050405020303" pitchFamily="18" charset="0"/>
              </a:rPr>
              <a:t>. №943/2020 година по описа на ВАС: поставено изискване за опит чрез изпълнен строителен обект, приет с Акт обр.16  - </a:t>
            </a:r>
            <a:r>
              <a:rPr lang="bg-BG" sz="1600" u="sng" dirty="0">
                <a:latin typeface="Georgia" panose="02040502050405020303" pitchFamily="18" charset="0"/>
                <a:hlinkClick r:id="rId2"/>
              </a:rPr>
              <a:t>Наредба № 3/31.07.2003 г.</a:t>
            </a:r>
            <a:r>
              <a:rPr lang="bg-BG" sz="1600" dirty="0">
                <a:latin typeface="Georgia" panose="02040502050405020303" pitchFamily="18" charset="0"/>
              </a:rPr>
              <a:t> определя акт обр. 15 като документа, с който се предава строежът и строителната документация от строителя на възложителя, със съставянето и подписването на който по дефиниция в отношенията им се установява качеството на изпълнената работа и изпълнителят приключва изпълнението на договора за строителство.</a:t>
            </a:r>
            <a:endParaRPr lang="en-US" sz="1600" dirty="0">
              <a:latin typeface="Georgia" panose="02040502050405020303" pitchFamily="18" charset="0"/>
            </a:endParaRPr>
          </a:p>
          <a:p>
            <a:pPr algn="just"/>
            <a:r>
              <a:rPr lang="bg-BG" sz="1600" b="1" u="sng" dirty="0">
                <a:latin typeface="Georgia" panose="02040502050405020303" pitchFamily="18" charset="0"/>
              </a:rPr>
              <a:t>Виж и решение по </a:t>
            </a:r>
            <a:r>
              <a:rPr lang="bg-BG" sz="1600" b="1" u="sng" dirty="0" err="1">
                <a:latin typeface="Georgia" panose="02040502050405020303" pitchFamily="18" charset="0"/>
              </a:rPr>
              <a:t>адм.д</a:t>
            </a:r>
            <a:r>
              <a:rPr lang="bg-BG" sz="1600" b="1" u="sng" dirty="0">
                <a:latin typeface="Georgia" panose="02040502050405020303" pitchFamily="18" charset="0"/>
              </a:rPr>
              <a:t>. №5743/2019 година по описа на ВАС; </a:t>
            </a:r>
            <a:r>
              <a:rPr lang="bg-BG" sz="1600" b="1" u="sng" dirty="0" err="1">
                <a:latin typeface="Georgia" panose="02040502050405020303" pitchFamily="18" charset="0"/>
              </a:rPr>
              <a:t>адм.д</a:t>
            </a:r>
            <a:r>
              <a:rPr lang="bg-BG" sz="1600" b="1" u="sng" dirty="0">
                <a:latin typeface="Georgia" panose="02040502050405020303" pitchFamily="18" charset="0"/>
              </a:rPr>
              <a:t>. № 3562/2019 година;</a:t>
            </a:r>
            <a:endParaRPr lang="en-US" sz="1600" dirty="0">
              <a:latin typeface="Georgia" panose="02040502050405020303" pitchFamily="18" charset="0"/>
            </a:endParaRPr>
          </a:p>
          <a:p>
            <a:pPr algn="just"/>
            <a:r>
              <a:rPr lang="bg-BG" sz="1600" b="1" u="sng" dirty="0" smtClean="0">
                <a:latin typeface="Georgia" panose="02040502050405020303" pitchFamily="18" charset="0"/>
              </a:rPr>
              <a:t>Решение </a:t>
            </a:r>
            <a:r>
              <a:rPr lang="bg-BG" sz="1600" b="1" u="sng" dirty="0">
                <a:latin typeface="Georgia" panose="02040502050405020303" pitchFamily="18" charset="0"/>
              </a:rPr>
              <a:t>по адм.д.№13693/2019 година по описа на ВАС: -под сходен обем дейности законът не визира стойността на поръчката. </a:t>
            </a:r>
            <a:r>
              <a:rPr lang="bg-BG" sz="1600" dirty="0">
                <a:latin typeface="Georgia" panose="02040502050405020303" pitchFamily="18" charset="0"/>
              </a:rPr>
              <a:t>Цената на една поръчка е функция от много и различни фактори, но тя сама по себе си не доказва нито обема на поръчката, нито нейната сложност, които имат отношение към потенциала на изпълнителя</a:t>
            </a:r>
            <a:r>
              <a:rPr lang="bg-BG" sz="1600" dirty="0" smtClean="0">
                <a:latin typeface="Georgia" panose="02040502050405020303" pitchFamily="18" charset="0"/>
              </a:rPr>
              <a:t>.</a:t>
            </a:r>
          </a:p>
          <a:p>
            <a:pPr algn="just"/>
            <a:r>
              <a:rPr lang="bg-BG" sz="1600" dirty="0" smtClean="0">
                <a:latin typeface="Georgia" panose="02040502050405020303" pitchFamily="18" charset="0"/>
              </a:rPr>
              <a:t>В </a:t>
            </a:r>
            <a:r>
              <a:rPr lang="bg-BG" sz="1600" dirty="0">
                <a:latin typeface="Georgia" panose="02040502050405020303" pitchFamily="18" charset="0"/>
              </a:rPr>
              <a:t>решение по </a:t>
            </a:r>
            <a:r>
              <a:rPr lang="bg-BG" sz="1600" b="1" u="sng" dirty="0" err="1">
                <a:latin typeface="Georgia" panose="02040502050405020303" pitchFamily="18" charset="0"/>
              </a:rPr>
              <a:t>адм.д</a:t>
            </a:r>
            <a:r>
              <a:rPr lang="bg-BG" sz="1600" b="1" u="sng" dirty="0">
                <a:latin typeface="Georgia" panose="02040502050405020303" pitchFamily="18" charset="0"/>
              </a:rPr>
              <a:t>. №11105/2019 година по описа на ВАС</a:t>
            </a:r>
            <a:r>
              <a:rPr lang="bg-BG" sz="1600" dirty="0">
                <a:latin typeface="Georgia" panose="02040502050405020303" pitchFamily="18" charset="0"/>
              </a:rPr>
              <a:t>, след анализ на </a:t>
            </a:r>
            <a:r>
              <a:rPr lang="bg-BG" sz="1600" dirty="0" err="1">
                <a:latin typeface="Georgia" panose="02040502050405020303" pitchFamily="18" charset="0"/>
              </a:rPr>
              <a:t>относимите</a:t>
            </a:r>
            <a:r>
              <a:rPr lang="bg-BG" sz="1600" dirty="0">
                <a:latin typeface="Georgia" panose="02040502050405020303" pitchFamily="18" charset="0"/>
              </a:rPr>
              <a:t> разпоредби на чл. 64, ал. 1, т. 6 (в приложимата редакция, преди изменението с ДВ бр.86 от 2018 г.) и чл. 59, ал. 3 ЗОП, както и на Документацията за участие, първоинстанционният съд е приел, че възложителят е изискал за доказване на техническите и професионални способности на кандидатите </a:t>
            </a:r>
            <a:r>
              <a:rPr lang="bg-BG" sz="1600" u="sng" dirty="0">
                <a:latin typeface="Georgia" panose="02040502050405020303" pitchFamily="18" charset="0"/>
              </a:rPr>
              <a:t>представянето на документи, извън изрично посочените в чл. 64, ал. 1, т. 6 ЗОП, а именно копие от документи доказващи изпълнение на изискванията за професионална компетентност. С въвеждането на това изискване от страна на възложителя, се ограничава възможността за избор на изпълнител, а по този начин и свободната конкуренция, осигуряването на която е основен принцип при възлагането на обществени поръчки</a:t>
            </a:r>
            <a:r>
              <a:rPr lang="bg-BG" sz="1600" u="sng" dirty="0" smtClean="0">
                <a:latin typeface="Georgia" panose="02040502050405020303" pitchFamily="18" charset="0"/>
              </a:rPr>
              <a:t>.</a:t>
            </a:r>
            <a:endParaRPr lang="en-US" sz="1600" dirty="0">
              <a:latin typeface="Georgia" panose="02040502050405020303"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035456" cy="927148"/>
          </a:xfrm>
          <a:prstGeom prst="rect">
            <a:avLst/>
          </a:prstGeom>
        </p:spPr>
      </p:pic>
    </p:spTree>
    <p:extLst>
      <p:ext uri="{BB962C8B-B14F-4D97-AF65-F5344CB8AC3E}">
        <p14:creationId xmlns:p14="http://schemas.microsoft.com/office/powerpoint/2010/main" val="16126966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3625" y="1319320"/>
            <a:ext cx="10099676" cy="1172993"/>
          </a:xfrm>
        </p:spPr>
        <p:txBody>
          <a:bodyPr>
            <a:normAutofit fontScale="90000"/>
          </a:bodyPr>
          <a:lstStyle/>
          <a:p>
            <a:pPr algn="ctr"/>
            <a:r>
              <a:rPr lang="ru-RU" sz="2400" b="1" dirty="0">
                <a:solidFill>
                  <a:srgbClr val="0070C0"/>
                </a:solidFill>
                <a:latin typeface="Georgia" panose="02040502050405020303" pitchFamily="18" charset="0"/>
              </a:rPr>
              <a:t>Критерии за подбор и документи за доказването им</a:t>
            </a:r>
            <a:r>
              <a:rPr lang="en-US" sz="2400" b="1" dirty="0">
                <a:solidFill>
                  <a:srgbClr val="0070C0"/>
                </a:solidFill>
                <a:latin typeface="Georgia" panose="02040502050405020303" pitchFamily="18" charset="0"/>
              </a:rPr>
              <a:t>. </a:t>
            </a:r>
            <a:r>
              <a:rPr lang="bg-BG" sz="2400" b="1" dirty="0" smtClean="0">
                <a:solidFill>
                  <a:srgbClr val="FFC000"/>
                </a:solidFill>
                <a:latin typeface="Georgia" panose="02040502050405020303" pitchFamily="18" charset="0"/>
              </a:rPr>
              <a:t/>
            </a:r>
            <a:br>
              <a:rPr lang="bg-BG" sz="2400" b="1" dirty="0" smtClean="0">
                <a:solidFill>
                  <a:srgbClr val="FFC000"/>
                </a:solidFill>
                <a:latin typeface="Georgia" panose="02040502050405020303" pitchFamily="18" charset="0"/>
              </a:rPr>
            </a:br>
            <a:r>
              <a:rPr lang="bg-BG" sz="2400" b="1" dirty="0" smtClean="0">
                <a:solidFill>
                  <a:srgbClr val="FFC000"/>
                </a:solidFill>
                <a:latin typeface="Georgia" panose="02040502050405020303" pitchFamily="18" charset="0"/>
              </a:rPr>
              <a:t>Практика. </a:t>
            </a:r>
            <a:r>
              <a:rPr lang="bg-BG" sz="2400" b="1" dirty="0" smtClean="0">
                <a:solidFill>
                  <a:srgbClr val="0070C0"/>
                </a:solidFill>
                <a:latin typeface="Georgia" panose="02040502050405020303" pitchFamily="18" charset="0"/>
              </a:rPr>
              <a:t/>
            </a:r>
            <a:br>
              <a:rPr lang="bg-BG"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Ограничително </a:t>
            </a:r>
            <a:r>
              <a:rPr lang="ru-RU" sz="2400" b="1" dirty="0">
                <a:solidFill>
                  <a:srgbClr val="FFC000"/>
                </a:solidFill>
                <a:latin typeface="Georgia" panose="02040502050405020303" pitchFamily="18" charset="0"/>
              </a:rPr>
              <a:t>условие за вписване в Централния професионален регистър на строителя (ЦПРС) по отношение на обединения:</a:t>
            </a:r>
            <a:br>
              <a:rPr lang="ru-RU" sz="2400" b="1" dirty="0">
                <a:solidFill>
                  <a:srgbClr val="FFC000"/>
                </a:solidFill>
                <a:latin typeface="Georgia" panose="02040502050405020303" pitchFamily="18" charset="0"/>
              </a:rPr>
            </a:br>
            <a:endParaRPr lang="bg-BG" sz="2400" dirty="0">
              <a:solidFill>
                <a:srgbClr val="FFC000"/>
              </a:solidFill>
              <a:latin typeface="Georgia" panose="02040502050405020303" pitchFamily="18" charset="0"/>
            </a:endParaRPr>
          </a:p>
        </p:txBody>
      </p:sp>
      <p:sp>
        <p:nvSpPr>
          <p:cNvPr id="3" name="Content Placeholder 2"/>
          <p:cNvSpPr>
            <a:spLocks noGrp="1"/>
          </p:cNvSpPr>
          <p:nvPr>
            <p:ph idx="1"/>
          </p:nvPr>
        </p:nvSpPr>
        <p:spPr>
          <a:xfrm>
            <a:off x="309686" y="2792046"/>
            <a:ext cx="11341100" cy="4532745"/>
          </a:xfrm>
        </p:spPr>
        <p:txBody>
          <a:bodyPr>
            <a:noAutofit/>
          </a:bodyPr>
          <a:lstStyle/>
          <a:p>
            <a:pPr marL="0" indent="0" algn="just">
              <a:buNone/>
            </a:pPr>
            <a:r>
              <a:rPr lang="ru-RU" sz="1600" dirty="0" smtClean="0">
                <a:latin typeface="Georgia" panose="02040502050405020303" pitchFamily="18" charset="0"/>
              </a:rPr>
              <a:t>В </a:t>
            </a:r>
            <a:r>
              <a:rPr lang="ru-RU" sz="1600" dirty="0">
                <a:latin typeface="Georgia" panose="02040502050405020303" pitchFamily="18" charset="0"/>
              </a:rPr>
              <a:t>обществена поръчка за строителство е поставено условие участниците да бъдат вписани ЦПРС към Камарата на строителите в България (КСБ), съгласно чл. 3, ал. 2 от Закона за Камарата на строителите (ЗКС) и Правилника за вписване и реда за водене на Централния професионален регистър на строителя, за изпълнение на строежи от четвърта група - четвърта или по-висока категория, съгласно чл. 137, ал. 1, т. 4, буква „г” от Закона за устройство на територията (ЗУТ) и чл. 8, ал. 4 от Наредба № 1/2003 г. за номенклатурата на видовете строежи и посочения правилник. При участие на обединения, спазването на изискването се прилага за всеки член на обединението, които съгласно договора за учредяване на обединението, е ангажиран с изпълнението на строежа.</a:t>
            </a:r>
          </a:p>
          <a:p>
            <a:pPr marL="0" indent="0" algn="just">
              <a:buNone/>
            </a:pPr>
            <a:r>
              <a:rPr lang="ru-RU" sz="1600" dirty="0">
                <a:latin typeface="Georgia" panose="02040502050405020303" pitchFamily="18" charset="0"/>
              </a:rPr>
              <a:t>Съгласно чл. 3, ал. 3 от ЗКС, когато физически или юридически лица се обединяват за изпълнение на строеж или отделни видове СМР, поне един от участниците в обединението трябва да бъде вписан в регистъра. Според цитираната правна норма е достатъчно един от членовете на консорциума да има необходимата регистрация. </a:t>
            </a:r>
          </a:p>
          <a:p>
            <a:pPr marL="0" indent="0" algn="just">
              <a:buNone/>
            </a:pPr>
            <a:r>
              <a:rPr lang="ru-RU" sz="1600" dirty="0">
                <a:latin typeface="Georgia" panose="02040502050405020303" pitchFamily="18" charset="0"/>
              </a:rPr>
              <a:t>С така въведеното изискване бенефициерът необосновано е ограничил възможностите за участие на субекти, които не разполагат със съответната регистрация в ЦПРС, но имат право на основание чл. 3, ал. 3 от ЗКС да участват в изпълнението на СМР, съвместно с регистрирано по надлежния ред лице. Налице са и строителни дейности, за чието извършване не е необходимо вписване в регистъра, поради което начинът, по който възложителят е формулирал изискването към участниците, които са обединения, не е съобразено със специфичния закон.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97" y="92440"/>
            <a:ext cx="3035456" cy="927148"/>
          </a:xfrm>
          <a:prstGeom prst="rect">
            <a:avLst/>
          </a:prstGeom>
        </p:spPr>
      </p:pic>
    </p:spTree>
    <p:extLst>
      <p:ext uri="{BB962C8B-B14F-4D97-AF65-F5344CB8AC3E}">
        <p14:creationId xmlns:p14="http://schemas.microsoft.com/office/powerpoint/2010/main" val="6206704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97" y="1250894"/>
            <a:ext cx="12188903" cy="421444"/>
          </a:xfrm>
        </p:spPr>
        <p:txBody>
          <a:bodyPr>
            <a:normAutofit fontScale="90000"/>
          </a:bodyPr>
          <a:lstStyle/>
          <a:p>
            <a:pPr algn="ctr"/>
            <a:r>
              <a:rPr lang="ru-RU" sz="2400" b="1" dirty="0">
                <a:solidFill>
                  <a:srgbClr val="0070C0"/>
                </a:solidFill>
                <a:latin typeface="Georgia" panose="02040502050405020303" pitchFamily="18" charset="0"/>
              </a:rPr>
              <a:t>Критерии за подбор и документи за доказването им</a:t>
            </a:r>
            <a:r>
              <a:rPr lang="en-US" sz="2400" b="1" dirty="0">
                <a:solidFill>
                  <a:srgbClr val="0070C0"/>
                </a:solidFill>
                <a:latin typeface="Georgia" panose="02040502050405020303" pitchFamily="18" charset="0"/>
              </a:rPr>
              <a:t>. </a:t>
            </a:r>
            <a:r>
              <a:rPr lang="bg-BG" sz="2400" b="1" dirty="0" smtClean="0">
                <a:solidFill>
                  <a:srgbClr val="FFC000"/>
                </a:solidFill>
                <a:latin typeface="Georgia" panose="02040502050405020303" pitchFamily="18" charset="0"/>
              </a:rPr>
              <a:t/>
            </a:r>
            <a:br>
              <a:rPr lang="bg-BG" sz="2400" b="1" dirty="0" smtClean="0">
                <a:solidFill>
                  <a:srgbClr val="FFC000"/>
                </a:solidFill>
                <a:latin typeface="Georgia" panose="02040502050405020303" pitchFamily="18" charset="0"/>
              </a:rPr>
            </a:br>
            <a:r>
              <a:rPr lang="bg-BG" sz="2400" b="1" dirty="0" smtClean="0">
                <a:solidFill>
                  <a:srgbClr val="FFC000"/>
                </a:solidFill>
                <a:latin typeface="Georgia" panose="02040502050405020303" pitchFamily="18" charset="0"/>
              </a:rPr>
              <a:t>Практика. </a:t>
            </a:r>
            <a:br>
              <a:rPr lang="bg-BG" sz="2400" b="1" dirty="0" smtClean="0">
                <a:solidFill>
                  <a:srgbClr val="FFC000"/>
                </a:solidFill>
                <a:latin typeface="Georgia" panose="02040502050405020303" pitchFamily="18" charset="0"/>
              </a:rPr>
            </a:br>
            <a:r>
              <a:rPr lang="bg-BG" sz="2400" b="1" dirty="0" smtClean="0">
                <a:solidFill>
                  <a:srgbClr val="FFC000"/>
                </a:solidFill>
                <a:latin typeface="Georgia" panose="02040502050405020303" pitchFamily="18" charset="0"/>
              </a:rPr>
              <a:t>Оборот</a:t>
            </a:r>
            <a:r>
              <a:rPr lang="bg-BG" sz="2400" b="1" dirty="0" smtClean="0">
                <a:solidFill>
                  <a:srgbClr val="0070C0"/>
                </a:solidFill>
                <a:latin typeface="Georgia" panose="02040502050405020303" pitchFamily="18" charset="0"/>
              </a:rPr>
              <a:t/>
            </a:r>
            <a:br>
              <a:rPr lang="bg-BG" sz="2400" b="1" dirty="0" smtClean="0">
                <a:solidFill>
                  <a:srgbClr val="0070C0"/>
                </a:solidFill>
                <a:latin typeface="Georgia" panose="02040502050405020303" pitchFamily="18" charset="0"/>
              </a:rPr>
            </a:br>
            <a:endParaRPr lang="bg-BG" sz="2400" dirty="0">
              <a:solidFill>
                <a:srgbClr val="FFC000"/>
              </a:solidFill>
              <a:latin typeface="Georgia" panose="02040502050405020303" pitchFamily="18" charset="0"/>
            </a:endParaRPr>
          </a:p>
        </p:txBody>
      </p:sp>
      <p:sp>
        <p:nvSpPr>
          <p:cNvPr id="3" name="Content Placeholder 2"/>
          <p:cNvSpPr>
            <a:spLocks noGrp="1"/>
          </p:cNvSpPr>
          <p:nvPr>
            <p:ph idx="1"/>
          </p:nvPr>
        </p:nvSpPr>
        <p:spPr>
          <a:xfrm>
            <a:off x="1361209" y="1823001"/>
            <a:ext cx="10649762" cy="4525844"/>
          </a:xfrm>
        </p:spPr>
        <p:txBody>
          <a:bodyPr>
            <a:noAutofit/>
          </a:bodyPr>
          <a:lstStyle/>
          <a:p>
            <a:pPr lvl="0" algn="just"/>
            <a:r>
              <a:rPr lang="bg-BG" sz="2000" b="1" u="sng" dirty="0">
                <a:latin typeface="Georgia" panose="02040502050405020303" pitchFamily="18" charset="0"/>
              </a:rPr>
              <a:t>Чл.59,ал.2 във връзка с чл.61, ал.1, т.1 и чл.61, ал.2 от ЗОП: изискване за специфичен оборот включен в общия оборот:</a:t>
            </a:r>
            <a:endParaRPr lang="en-US" sz="2000" dirty="0">
              <a:latin typeface="Georgia" panose="02040502050405020303" pitchFamily="18" charset="0"/>
            </a:endParaRPr>
          </a:p>
          <a:p>
            <a:pPr algn="just"/>
            <a:r>
              <a:rPr lang="bg-BG" sz="2000" b="1" u="sng" dirty="0">
                <a:latin typeface="Georgia" panose="02040502050405020303" pitchFamily="18" charset="0"/>
              </a:rPr>
              <a:t>Р</a:t>
            </a:r>
            <a:r>
              <a:rPr lang="bg-BG" sz="2000" b="1" u="sng" dirty="0" smtClean="0">
                <a:latin typeface="Georgia" panose="02040502050405020303" pitchFamily="18" charset="0"/>
              </a:rPr>
              <a:t>ешение </a:t>
            </a:r>
            <a:r>
              <a:rPr lang="bg-BG" sz="2000" b="1" u="sng" dirty="0">
                <a:latin typeface="Georgia" panose="02040502050405020303" pitchFamily="18" charset="0"/>
              </a:rPr>
              <a:t>по </a:t>
            </a:r>
            <a:r>
              <a:rPr lang="bg-BG" sz="2000" b="1" u="sng" dirty="0" err="1">
                <a:latin typeface="Georgia" panose="02040502050405020303" pitchFamily="18" charset="0"/>
              </a:rPr>
              <a:t>адм.д</a:t>
            </a:r>
            <a:r>
              <a:rPr lang="bg-BG" sz="2000" b="1" u="sng" dirty="0">
                <a:latin typeface="Georgia" panose="02040502050405020303" pitchFamily="18" charset="0"/>
              </a:rPr>
              <a:t>. №745/2019 година по описа на ВАС: </a:t>
            </a:r>
            <a:endParaRPr lang="bg-BG" sz="2000" b="1" u="sng" dirty="0" smtClean="0">
              <a:latin typeface="Georgia" panose="02040502050405020303" pitchFamily="18" charset="0"/>
            </a:endParaRPr>
          </a:p>
          <a:p>
            <a:pPr algn="just"/>
            <a:r>
              <a:rPr lang="bg-BG" sz="2000" b="1" u="sng" dirty="0" smtClean="0">
                <a:latin typeface="Georgia" panose="02040502050405020303" pitchFamily="18" charset="0"/>
              </a:rPr>
              <a:t>В </a:t>
            </a:r>
            <a:r>
              <a:rPr lang="bg-BG" sz="2000" b="1" u="sng" dirty="0">
                <a:latin typeface="Georgia" panose="02040502050405020303" pitchFamily="18" charset="0"/>
              </a:rPr>
              <a:t>чл.61, ал.2 от ЗОП з</a:t>
            </a:r>
            <a:r>
              <a:rPr lang="bg-BG" sz="2000" dirty="0">
                <a:latin typeface="Georgia" panose="02040502050405020303" pitchFamily="18" charset="0"/>
              </a:rPr>
              <a:t>аконът поставя ограничение за размера на минималния общ оборот, който възложителят може да изисква участниците в процедурата да са реализирали. Липсва обаче изрично нормативно ограничение относно размера </a:t>
            </a:r>
            <a:r>
              <a:rPr lang="bg-BG" sz="2000" u="sng" dirty="0">
                <a:latin typeface="Georgia" panose="02040502050405020303" pitchFamily="18" charset="0"/>
              </a:rPr>
              <a:t>на минималния оборот в сферата, попадаща в обхвата на поръчката</a:t>
            </a:r>
            <a:r>
              <a:rPr lang="bg-BG" sz="2000" dirty="0">
                <a:latin typeface="Georgia" panose="02040502050405020303" pitchFamily="18" charset="0"/>
              </a:rPr>
              <a:t>, като разпоредбата на </a:t>
            </a:r>
            <a:r>
              <a:rPr lang="bg-BG" sz="2000" u="sng" dirty="0">
                <a:latin typeface="Georgia" panose="02040502050405020303" pitchFamily="18" charset="0"/>
                <a:hlinkClick r:id="rId2"/>
              </a:rPr>
              <a:t>чл. 61, ал. 1, т. 1 ЗОП</a:t>
            </a:r>
            <a:r>
              <a:rPr lang="bg-BG" sz="2000" dirty="0">
                <a:latin typeface="Georgia" panose="02040502050405020303" pitchFamily="18" charset="0"/>
              </a:rPr>
              <a:t> го включва в обхвата на минималния общ оборот. Макар и да е под максимално установения по силата на </a:t>
            </a:r>
            <a:r>
              <a:rPr lang="bg-BG" sz="2000" u="sng" dirty="0">
                <a:latin typeface="Georgia" panose="02040502050405020303" pitchFamily="18" charset="0"/>
                <a:hlinkClick r:id="rId2"/>
              </a:rPr>
              <a:t>чл. 61, ал. 2 ЗОП</a:t>
            </a:r>
            <a:r>
              <a:rPr lang="bg-BG" sz="2000" dirty="0">
                <a:latin typeface="Georgia" panose="02040502050405020303" pitchFamily="18" charset="0"/>
              </a:rPr>
              <a:t> общ размер, следва да се има предвид, че размерът на специфичния оборот трябва да бъде съобразен с </a:t>
            </a:r>
            <a:r>
              <a:rPr lang="bg-BG" sz="2000" u="sng" dirty="0">
                <a:latin typeface="Georgia" panose="02040502050405020303" pitchFamily="18" charset="0"/>
                <a:hlinkClick r:id="rId3"/>
              </a:rPr>
              <a:t>чл. 59, ал. 2 ЗОП</a:t>
            </a:r>
            <a:r>
              <a:rPr lang="bg-BG" sz="2000" dirty="0">
                <a:latin typeface="Georgia" panose="02040502050405020303" pitchFamily="18" charset="0"/>
              </a:rPr>
              <a:t>, като определянето му в размер над стойността на поръчката, следва да бъде обосновано. </a:t>
            </a:r>
            <a:endParaRPr lang="en-US" sz="2000" dirty="0">
              <a:latin typeface="Georgia" panose="02040502050405020303" pitchFamily="18" charset="0"/>
            </a:endParaRPr>
          </a:p>
          <a:p>
            <a:pPr algn="just"/>
            <a:r>
              <a:rPr lang="bg-BG" sz="2000" dirty="0">
                <a:latin typeface="Georgia" panose="02040502050405020303" pitchFamily="18" charset="0"/>
              </a:rPr>
              <a:t>Виж и решение по </a:t>
            </a:r>
            <a:r>
              <a:rPr lang="bg-BG" sz="2000" dirty="0" err="1">
                <a:latin typeface="Georgia" panose="02040502050405020303" pitchFamily="18" charset="0"/>
              </a:rPr>
              <a:t>адм.д</a:t>
            </a:r>
            <a:r>
              <a:rPr lang="bg-BG" sz="2000" dirty="0">
                <a:latin typeface="Georgia" panose="02040502050405020303" pitchFamily="18" charset="0"/>
              </a:rPr>
              <a:t>. №6302/2019 година по описа на ВАС; </a:t>
            </a:r>
            <a:r>
              <a:rPr lang="bg-BG" sz="2000" dirty="0" err="1">
                <a:latin typeface="Georgia" panose="02040502050405020303" pitchFamily="18" charset="0"/>
              </a:rPr>
              <a:t>адм.д</a:t>
            </a:r>
            <a:r>
              <a:rPr lang="bg-BG" sz="2000" dirty="0">
                <a:latin typeface="Georgia" panose="02040502050405020303" pitchFamily="18" charset="0"/>
              </a:rPr>
              <a:t>. №11409/2019 г по описа на ВАС; </a:t>
            </a:r>
            <a:r>
              <a:rPr lang="bg-BG" sz="2000" dirty="0" err="1">
                <a:latin typeface="Georgia" panose="02040502050405020303" pitchFamily="18" charset="0"/>
              </a:rPr>
              <a:t>адм.д</a:t>
            </a:r>
            <a:r>
              <a:rPr lang="bg-BG" sz="2000" dirty="0">
                <a:latin typeface="Georgia" panose="02040502050405020303" pitchFamily="18" charset="0"/>
              </a:rPr>
              <a:t>. №6805/2019 година по описа на ВАС; адм.д.№7123/2019 година по описа на ВАС; адм.д.№446/2020 година по описа на ВАС; </a:t>
            </a:r>
            <a:r>
              <a:rPr lang="bg-BG" sz="2000" dirty="0" err="1">
                <a:latin typeface="Georgia" panose="02040502050405020303" pitchFamily="18" charset="0"/>
              </a:rPr>
              <a:t>адм.д</a:t>
            </a:r>
            <a:r>
              <a:rPr lang="bg-BG" sz="2000" dirty="0">
                <a:latin typeface="Georgia" panose="02040502050405020303" pitchFamily="18" charset="0"/>
              </a:rPr>
              <a:t>. №13247/2020 година по описа на ВАС;</a:t>
            </a:r>
            <a:endParaRPr lang="en-US" sz="2000" dirty="0">
              <a:latin typeface="Georgia" panose="02040502050405020303" pitchFamily="18"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9272"/>
            <a:ext cx="3035456" cy="927148"/>
          </a:xfrm>
          <a:prstGeom prst="rect">
            <a:avLst/>
          </a:prstGeom>
        </p:spPr>
      </p:pic>
      <p:pic>
        <p:nvPicPr>
          <p:cNvPr id="4" name="Picture 3" descr="Bank PNG HD | PNG All"/>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050" y="3356265"/>
            <a:ext cx="1117159" cy="1049482"/>
          </a:xfrm>
          <a:prstGeom prst="rect">
            <a:avLst/>
          </a:prstGeom>
        </p:spPr>
      </p:pic>
    </p:spTree>
    <p:extLst>
      <p:ext uri="{BB962C8B-B14F-4D97-AF65-F5344CB8AC3E}">
        <p14:creationId xmlns:p14="http://schemas.microsoft.com/office/powerpoint/2010/main" val="8737224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ru-RU" sz="2400" b="1" dirty="0">
                <a:solidFill>
                  <a:srgbClr val="0070C0"/>
                </a:solidFill>
                <a:latin typeface="Georgia" panose="02040502050405020303" pitchFamily="18" charset="0"/>
              </a:rPr>
              <a:t>Критерии за подбор и документи за доказването им. </a:t>
            </a:r>
            <a:br>
              <a:rPr lang="ru-RU" sz="2400" b="1" dirty="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Практика. </a:t>
            </a:r>
            <a:r>
              <a:rPr lang="ru-RU" sz="2400" b="1" dirty="0">
                <a:solidFill>
                  <a:srgbClr val="0070C0"/>
                </a:solidFill>
                <a:latin typeface="Georgia" panose="02040502050405020303" pitchFamily="18" charset="0"/>
              </a:rPr>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Ограничително условие относно екипа за изпълнение на </a:t>
            </a:r>
            <a:r>
              <a:rPr lang="ru-RU" sz="2400" b="1" dirty="0" smtClean="0">
                <a:solidFill>
                  <a:srgbClr val="FFC000"/>
                </a:solidFill>
                <a:latin typeface="Georgia" panose="02040502050405020303" pitchFamily="18" charset="0"/>
              </a:rPr>
              <a:t>договора</a:t>
            </a:r>
            <a:endParaRPr lang="bg-BG"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913774" y="2367092"/>
            <a:ext cx="6370253" cy="3940190"/>
          </a:xfrm>
        </p:spPr>
        <p:txBody>
          <a:bodyPr>
            <a:normAutofit fontScale="85000" lnSpcReduction="20000"/>
          </a:bodyPr>
          <a:lstStyle/>
          <a:p>
            <a:pPr marL="0" indent="0" algn="just">
              <a:buNone/>
            </a:pPr>
            <a:r>
              <a:rPr lang="ru-RU" sz="1800" dirty="0">
                <a:latin typeface="Georgia" panose="02040502050405020303" pitchFamily="18" charset="0"/>
              </a:rPr>
              <a:t>В обществена поръчка за строителство на обект от пета категория строителство е поставено условие участниците да осигурят екип от проектанти с пълна проектантска правоспособност.</a:t>
            </a:r>
          </a:p>
          <a:p>
            <a:pPr marL="0" indent="0" algn="just">
              <a:buNone/>
            </a:pPr>
            <a:r>
              <a:rPr lang="ru-RU" sz="1800" dirty="0">
                <a:latin typeface="Georgia" panose="02040502050405020303" pitchFamily="18" charset="0"/>
              </a:rPr>
              <a:t>Съгласно чл. 7, ал. 3 от Закона за камарите на инженерите и архитектите в инвестиционното проектиране </a:t>
            </a:r>
            <a:r>
              <a:rPr lang="ru-RU" sz="1800" b="1" dirty="0">
                <a:latin typeface="Georgia" panose="02040502050405020303" pitchFamily="18" charset="0"/>
              </a:rPr>
              <a:t>проектантите с ограничена проектантска правоспособност, вписани в регистъра на съответната камара, в съответствие с придобитата професионална квалификация, могат да изготвят проекти за строежи от пета и шеста категория строежи</a:t>
            </a:r>
            <a:r>
              <a:rPr lang="ru-RU" sz="1800" dirty="0">
                <a:latin typeface="Georgia" panose="02040502050405020303" pitchFamily="18" charset="0"/>
              </a:rPr>
              <a:t>. </a:t>
            </a:r>
          </a:p>
          <a:p>
            <a:pPr marL="0" indent="0" algn="just">
              <a:buNone/>
            </a:pPr>
            <a:r>
              <a:rPr lang="ru-RU" sz="1800" dirty="0">
                <a:latin typeface="Georgia" panose="02040502050405020303" pitchFamily="18" charset="0"/>
              </a:rPr>
              <a:t>Следователно изискването проектантите да притежават пълна проектантска правоспособност е прекомерно и непропорционално на предмета на договора и поради това неоснователно ограничава участието на лица в процедурата. С оглед на горното, изискването за придобита пълна проектантска правосопособност противоречи на чл. 7, ал. 3 от Закона за камарите на архитектите и инженерите в проектирането. Изискването възпрепятства възможността за участие на икономически оператори, които разполагат с необходимите експерти с ограничена проектантска правоспособност. </a:t>
            </a:r>
          </a:p>
          <a:p>
            <a:pPr marL="0" indent="0" algn="just">
              <a:buNone/>
            </a:pPr>
            <a:r>
              <a:rPr lang="ru-RU" sz="1800" dirty="0">
                <a:latin typeface="Georgia" panose="02040502050405020303" pitchFamily="18" charset="0"/>
              </a:rPr>
              <a:t>Налице е нарушение на чл. 59, ал. 2 от ЗОП и на чл. 2 от ЗОП.</a:t>
            </a:r>
          </a:p>
          <a:p>
            <a:pPr marL="0" indent="0" algn="just">
              <a:buNone/>
            </a:pPr>
            <a:endParaRPr lang="ru-RU" sz="1800" dirty="0">
              <a:latin typeface="Georgia" panose="02040502050405020303" pitchFamily="18" charset="0"/>
            </a:endParaRPr>
          </a:p>
        </p:txBody>
      </p:sp>
      <p:pic>
        <p:nvPicPr>
          <p:cNvPr id="5" name="Picture 4" descr="The Artist 3 Free Stock Photo - Public Domain Pictur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4068" y="2616086"/>
            <a:ext cx="3837887" cy="2564406"/>
          </a:xfrm>
          <a:prstGeom prst="rect">
            <a:avLst/>
          </a:prstGeom>
        </p:spPr>
      </p:pic>
    </p:spTree>
    <p:extLst>
      <p:ext uri="{BB962C8B-B14F-4D97-AF65-F5344CB8AC3E}">
        <p14:creationId xmlns:p14="http://schemas.microsoft.com/office/powerpoint/2010/main" val="31707570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ru-RU" sz="2400" b="1" dirty="0">
                <a:solidFill>
                  <a:srgbClr val="0070C0"/>
                </a:solidFill>
                <a:latin typeface="Georgia" panose="02040502050405020303" pitchFamily="18" charset="0"/>
              </a:rPr>
              <a:t>Критерии за подбор и документи за доказването им.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Други </a:t>
            </a:r>
            <a:r>
              <a:rPr lang="ru-RU" sz="2400" b="1" dirty="0" smtClean="0">
                <a:solidFill>
                  <a:srgbClr val="FFC000"/>
                </a:solidFill>
                <a:latin typeface="Georgia" panose="02040502050405020303" pitchFamily="18" charset="0"/>
              </a:rPr>
              <a:t>ограничителни изисквания</a:t>
            </a:r>
            <a:endParaRPr lang="bg-BG" sz="2400" b="1" cap="none" dirty="0">
              <a:solidFill>
                <a:srgbClr val="FFC000"/>
              </a:solidFill>
              <a:latin typeface="Georgia" panose="02040502050405020303" pitchFamily="18" charset="0"/>
            </a:endParaRPr>
          </a:p>
        </p:txBody>
      </p:sp>
      <p:sp>
        <p:nvSpPr>
          <p:cNvPr id="3" name="Content Placeholder 2"/>
          <p:cNvSpPr>
            <a:spLocks noGrp="1"/>
          </p:cNvSpPr>
          <p:nvPr>
            <p:ph idx="1"/>
          </p:nvPr>
        </p:nvSpPr>
        <p:spPr>
          <a:xfrm>
            <a:off x="3792681" y="2042852"/>
            <a:ext cx="7973635" cy="4639491"/>
          </a:xfrm>
        </p:spPr>
        <p:txBody>
          <a:bodyPr>
            <a:noAutofit/>
          </a:bodyPr>
          <a:lstStyle/>
          <a:p>
            <a:pPr marL="0" indent="0" algn="just">
              <a:buNone/>
            </a:pPr>
            <a:r>
              <a:rPr lang="ru-RU" sz="1800" dirty="0" smtClean="0">
                <a:latin typeface="Georgia" panose="02040502050405020303" pitchFamily="18" charset="0"/>
              </a:rPr>
              <a:t>Изискванията </a:t>
            </a:r>
            <a:r>
              <a:rPr lang="ru-RU" sz="1800" dirty="0">
                <a:latin typeface="Georgia" panose="02040502050405020303" pitchFamily="18" charset="0"/>
              </a:rPr>
              <a:t>към чуждестранните лица – </a:t>
            </a:r>
            <a:r>
              <a:rPr lang="ru-RU" sz="1800" b="1" dirty="0">
                <a:latin typeface="Georgia" panose="02040502050405020303" pitchFamily="18" charset="0"/>
              </a:rPr>
              <a:t>експерти да имат призната професионална квалификация по реда на Закона за признаване на професионални квалификации още при подаване на офертите</a:t>
            </a:r>
            <a:r>
              <a:rPr lang="ru-RU" sz="1800" dirty="0">
                <a:latin typeface="Georgia" panose="02040502050405020303" pitchFamily="18" charset="0"/>
              </a:rPr>
              <a:t>. Такова е например изискването участниците да разполагат с ръководител на екипа и двама ключови експерти с призната професионална квалификация по геодезия по реда на Закона за признаване на професионалните квалификации (ЗППК), в случай че са граждани на държава - членка на ЕС, на друга държава - страна по Споразумението за ЕИП, или на Конфедерация Швейцария. </a:t>
            </a:r>
            <a:endParaRPr lang="en-US" sz="1800" dirty="0" smtClean="0">
              <a:latin typeface="Georgia" panose="02040502050405020303" pitchFamily="18" charset="0"/>
            </a:endParaRPr>
          </a:p>
          <a:p>
            <a:pPr marL="0" indent="0" algn="just">
              <a:buNone/>
            </a:pPr>
            <a:r>
              <a:rPr lang="ru-RU" sz="1800" dirty="0" smtClean="0">
                <a:latin typeface="Georgia" panose="02040502050405020303" pitchFamily="18" charset="0"/>
              </a:rPr>
              <a:t>Сходен </a:t>
            </a:r>
            <a:r>
              <a:rPr lang="ru-RU" sz="1800" dirty="0">
                <a:latin typeface="Georgia" panose="02040502050405020303" pitchFamily="18" charset="0"/>
              </a:rPr>
              <a:t>случай е изискването в поръчка за проектиране, съгласно което участникът следва да осигури екип от проектанти за определени части от инвестиционния проект, които към момента на подаване на офертата да притежават пълна проектантска правоспособност по Закона за Камарите на архитектите и инженерите в инвестиционното проектиране, </a:t>
            </a:r>
            <a:r>
              <a:rPr lang="ru-RU" sz="1800" b="1" dirty="0">
                <a:latin typeface="Georgia" panose="02040502050405020303" pitchFamily="18" charset="0"/>
              </a:rPr>
              <a:t>без да предоставена възможност за включване в екипа на чуждестранни експерти, които разполагат с правоспособност съгласно законодателството на държавата, в която са установени</a:t>
            </a:r>
            <a:r>
              <a:rPr lang="ru-RU" sz="1800" dirty="0">
                <a:latin typeface="Georgia" panose="02040502050405020303" pitchFamily="18" charset="0"/>
              </a:rPr>
              <a:t>. </a:t>
            </a:r>
          </a:p>
        </p:txBody>
      </p:sp>
      <p:pic>
        <p:nvPicPr>
          <p:cNvPr id="5" name="Picture 4" descr="Production Team Free Stock Photo - Public Domain Pictur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5883" y="2657492"/>
            <a:ext cx="3393671" cy="1974499"/>
          </a:xfrm>
          <a:prstGeom prst="rect">
            <a:avLst/>
          </a:prstGeom>
        </p:spPr>
      </p:pic>
    </p:spTree>
    <p:extLst>
      <p:ext uri="{BB962C8B-B14F-4D97-AF65-F5344CB8AC3E}">
        <p14:creationId xmlns:p14="http://schemas.microsoft.com/office/powerpoint/2010/main" val="30903373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ru-RU" sz="2400" b="1" dirty="0">
                <a:solidFill>
                  <a:srgbClr val="0070C0"/>
                </a:solidFill>
                <a:latin typeface="Georgia" panose="02040502050405020303" pitchFamily="18" charset="0"/>
              </a:rPr>
              <a:t>Критерии за подбор и документи за доказването им.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Други </a:t>
            </a:r>
            <a:r>
              <a:rPr lang="ru-RU" sz="2400" b="1" dirty="0" smtClean="0">
                <a:solidFill>
                  <a:srgbClr val="FFC000"/>
                </a:solidFill>
                <a:latin typeface="Georgia" panose="02040502050405020303" pitchFamily="18" charset="0"/>
              </a:rPr>
              <a:t>ограничителни изисквания</a:t>
            </a:r>
            <a:endParaRPr lang="bg-BG" sz="2400" b="1" cap="none" dirty="0">
              <a:solidFill>
                <a:srgbClr val="FFC000"/>
              </a:solidFill>
              <a:latin typeface="Georgia" panose="02040502050405020303" pitchFamily="18" charset="0"/>
            </a:endParaRPr>
          </a:p>
        </p:txBody>
      </p:sp>
      <p:sp>
        <p:nvSpPr>
          <p:cNvPr id="3" name="Content Placeholder 2"/>
          <p:cNvSpPr>
            <a:spLocks noGrp="1"/>
          </p:cNvSpPr>
          <p:nvPr>
            <p:ph idx="1"/>
          </p:nvPr>
        </p:nvSpPr>
        <p:spPr>
          <a:xfrm>
            <a:off x="3522519" y="1745674"/>
            <a:ext cx="8395854" cy="4936670"/>
          </a:xfrm>
        </p:spPr>
        <p:txBody>
          <a:bodyPr>
            <a:noAutofit/>
          </a:bodyPr>
          <a:lstStyle/>
          <a:p>
            <a:pPr marL="0" indent="0" algn="just">
              <a:buNone/>
            </a:pPr>
            <a:r>
              <a:rPr lang="ru-RU" sz="1400" b="1" dirty="0">
                <a:latin typeface="Georgia" panose="02040502050405020303" pitchFamily="18" charset="0"/>
              </a:rPr>
              <a:t>РЕШЕНИЕ № 5508 ОТ 05.05.2021 Г. ПО АДМ. Д. № 2306/2021 Г., VІІ ОТД. НА ВАС</a:t>
            </a:r>
          </a:p>
          <a:p>
            <a:pPr marL="0" indent="0" algn="just">
              <a:buNone/>
            </a:pPr>
            <a:r>
              <a:rPr lang="ru-RU" sz="1400" dirty="0" smtClean="0">
                <a:latin typeface="Georgia" panose="02040502050405020303" pitchFamily="18" charset="0"/>
              </a:rPr>
              <a:t>В </a:t>
            </a:r>
            <a:r>
              <a:rPr lang="ru-RU" sz="1400" dirty="0">
                <a:latin typeface="Georgia" panose="02040502050405020303" pitchFamily="18" charset="0"/>
              </a:rPr>
              <a:t>настоящия случай бенефициерът е поставил изискване кандидатите да разполагат с персонал от минимум </a:t>
            </a:r>
            <a:r>
              <a:rPr lang="ru-RU" sz="1400" b="1" dirty="0">
                <a:latin typeface="Georgia" panose="02040502050405020303" pitchFamily="18" charset="0"/>
              </a:rPr>
              <a:t>трима сервизни специалисти с висше инженерно образование, притежаващи сертификат за поддръжка от производителя и минимум 5 години трудов стаж</a:t>
            </a:r>
            <a:r>
              <a:rPr lang="ru-RU" sz="1400" dirty="0">
                <a:latin typeface="Georgia" panose="02040502050405020303" pitchFamily="18" charset="0"/>
              </a:rPr>
              <a:t>. </a:t>
            </a:r>
            <a:endParaRPr lang="en-US" sz="1400" dirty="0" smtClean="0">
              <a:latin typeface="Georgia" panose="02040502050405020303" pitchFamily="18" charset="0"/>
            </a:endParaRPr>
          </a:p>
          <a:p>
            <a:pPr marL="0" indent="0" algn="just">
              <a:buNone/>
            </a:pPr>
            <a:r>
              <a:rPr lang="ru-RU" sz="1400" dirty="0" smtClean="0">
                <a:latin typeface="Georgia" panose="02040502050405020303" pitchFamily="18" charset="0"/>
              </a:rPr>
              <a:t>Съдът </a:t>
            </a:r>
            <a:r>
              <a:rPr lang="ru-RU" sz="1400" dirty="0">
                <a:latin typeface="Georgia" panose="02040502050405020303" pitchFamily="18" charset="0"/>
              </a:rPr>
              <a:t>е извършил правилна преценка, че </a:t>
            </a:r>
            <a:r>
              <a:rPr lang="ru-RU" sz="1400" b="1" dirty="0">
                <a:latin typeface="Georgia" panose="02040502050405020303" pitchFamily="18" charset="0"/>
              </a:rPr>
              <a:t>изискването за висше инженерно образование за горната позиция не е нормативно предвидено, поради което е ограничително</a:t>
            </a:r>
            <a:r>
              <a:rPr lang="ru-RU" sz="1400" dirty="0">
                <a:latin typeface="Georgia" panose="02040502050405020303" pitchFamily="18" charset="0"/>
              </a:rPr>
              <a:t>. </a:t>
            </a:r>
            <a:r>
              <a:rPr lang="ru-RU" sz="1400" b="1" dirty="0">
                <a:latin typeface="Georgia" panose="02040502050405020303" pitchFamily="18" charset="0"/>
              </a:rPr>
              <a:t>Ограничително е и изискването за сертификация на експертите </a:t>
            </a:r>
            <a:r>
              <a:rPr lang="ru-RU" sz="1400" dirty="0">
                <a:latin typeface="Georgia" panose="02040502050405020303" pitchFamily="18" charset="0"/>
              </a:rPr>
              <a:t>именно от производителя на техниката, тъй като </a:t>
            </a:r>
            <a:r>
              <a:rPr lang="ru-RU" sz="1400" b="1" dirty="0">
                <a:latin typeface="Georgia" panose="02040502050405020303" pitchFamily="18" charset="0"/>
              </a:rPr>
              <a:t>квалификацията в областите на поддръжка и сервизно обслужване може да бъде придобита и при други икономически оператори</a:t>
            </a:r>
            <a:r>
              <a:rPr lang="ru-RU" sz="1400" dirty="0">
                <a:latin typeface="Georgia" panose="02040502050405020303" pitchFamily="18" charset="0"/>
              </a:rPr>
              <a:t>, включително оторизирани такива от производителя. Възможността на кандидатите да осигурят квалифицирани експерти може да се докаже с преминато обучение не само при производителя. </a:t>
            </a:r>
            <a:r>
              <a:rPr lang="ru-RU" sz="1400" b="1" dirty="0">
                <a:latin typeface="Georgia" panose="02040502050405020303" pitchFamily="18" charset="0"/>
              </a:rPr>
              <a:t>Поставеното изискване за трудов стаж също е ограничително, доколкото професионалната компетентност на експертите съгласно дефиницията на § 2, т. 41 от ДР на ЗОП е наличието на знания, получени чрез образование или допълнителна квалификация и умения, усвоени в процеса на упражняване на определена длъжност или позиция в изпълнение на трудови, служебни или граждански правоотношения</a:t>
            </a:r>
            <a:r>
              <a:rPr lang="ru-RU" sz="1400" dirty="0">
                <a:latin typeface="Georgia" panose="02040502050405020303" pitchFamily="18" charset="0"/>
              </a:rPr>
              <a:t>. Определяйки вида на опита на експертите като такъв, придобит само въз основа на трудови правоотношения, възложителят е ограничил необосновано участието на други кандидати, които биха могли да използват за изпълнение на поръчката експерти, придобили опит въз основа на друг вид правоотношения, различни от уредените в Кодекса на труда. Ограничителният ефект на горните изисквания се засилва при кумулацията им, която изрично е предвидена от бенефициера. По горните съображения съдът е обосновал правилен извод за допуснато нарушение на чл. 51, ал. 4, вр. чл. 50, ал. 1 ЗУСЕСИФ и чл. 3, ал. 14 ПМС № 160/2016 г.</a:t>
            </a:r>
          </a:p>
        </p:txBody>
      </p:sp>
      <p:pic>
        <p:nvPicPr>
          <p:cNvPr id="4" name="Picture 3" descr="ilustración de dibujos animados - hombre técnico en uniforme. jove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349102" y="2597726"/>
            <a:ext cx="1086413" cy="1911927"/>
          </a:xfrm>
          <a:prstGeom prst="rect">
            <a:avLst/>
          </a:prstGeom>
        </p:spPr>
      </p:pic>
      <p:pic>
        <p:nvPicPr>
          <p:cNvPr id="6" name="Picture 5" descr="ilustración de dibujos animados - hombre técnico en uniforme. jove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353134" y="2597725"/>
            <a:ext cx="1086413" cy="1911927"/>
          </a:xfrm>
          <a:prstGeom prst="rect">
            <a:avLst/>
          </a:prstGeom>
        </p:spPr>
      </p:pic>
      <p:pic>
        <p:nvPicPr>
          <p:cNvPr id="7" name="Picture 6" descr="ilustración de dibujos animados - hombre técnico en uniforme. jove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318261" y="2597724"/>
            <a:ext cx="1086413" cy="1911927"/>
          </a:xfrm>
          <a:prstGeom prst="rect">
            <a:avLst/>
          </a:prstGeom>
        </p:spPr>
      </p:pic>
    </p:spTree>
    <p:extLst>
      <p:ext uri="{BB962C8B-B14F-4D97-AF65-F5344CB8AC3E}">
        <p14:creationId xmlns:p14="http://schemas.microsoft.com/office/powerpoint/2010/main" val="36291593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ru-RU" sz="2400" b="1" dirty="0">
                <a:solidFill>
                  <a:srgbClr val="0070C0"/>
                </a:solidFill>
                <a:latin typeface="Georgia" panose="02040502050405020303" pitchFamily="18" charset="0"/>
              </a:rPr>
              <a:t>Критерии за подбор и документи за доказването им.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Други </a:t>
            </a:r>
            <a:r>
              <a:rPr lang="ru-RU" sz="2400" b="1" dirty="0" smtClean="0">
                <a:solidFill>
                  <a:srgbClr val="FFC000"/>
                </a:solidFill>
                <a:latin typeface="Georgia" panose="02040502050405020303" pitchFamily="18" charset="0"/>
              </a:rPr>
              <a:t>ограничителни изисквания</a:t>
            </a:r>
            <a:endParaRPr lang="bg-BG" sz="2400" b="1" cap="none" dirty="0">
              <a:solidFill>
                <a:srgbClr val="FFC000"/>
              </a:solidFill>
              <a:latin typeface="Georgia" panose="02040502050405020303" pitchFamily="18" charset="0"/>
            </a:endParaRPr>
          </a:p>
        </p:txBody>
      </p:sp>
      <p:sp>
        <p:nvSpPr>
          <p:cNvPr id="3" name="Content Placeholder 2"/>
          <p:cNvSpPr>
            <a:spLocks noGrp="1"/>
          </p:cNvSpPr>
          <p:nvPr>
            <p:ph idx="1"/>
          </p:nvPr>
        </p:nvSpPr>
        <p:spPr>
          <a:xfrm>
            <a:off x="3522519" y="1745674"/>
            <a:ext cx="8395854" cy="4936670"/>
          </a:xfrm>
        </p:spPr>
        <p:txBody>
          <a:bodyPr>
            <a:noAutofit/>
          </a:bodyPr>
          <a:lstStyle/>
          <a:p>
            <a:pPr marL="0" indent="0" algn="just">
              <a:buNone/>
            </a:pPr>
            <a:r>
              <a:rPr lang="ru-RU" sz="1400" b="1" dirty="0">
                <a:latin typeface="Georgia" panose="02040502050405020303" pitchFamily="18" charset="0"/>
              </a:rPr>
              <a:t>РЕШЕНИЕ № 7753 ОТ 12.07.2023 Г. ПО АДМ. Д. № 4338/2023 Г., VІІ ОТД. НА ВАС</a:t>
            </a:r>
          </a:p>
          <a:p>
            <a:pPr marL="0" indent="0" algn="just">
              <a:buNone/>
            </a:pPr>
            <a:r>
              <a:rPr lang="ru-RU" sz="1400" dirty="0" smtClean="0">
                <a:latin typeface="Georgia" panose="02040502050405020303" pitchFamily="18" charset="0"/>
              </a:rPr>
              <a:t>По </a:t>
            </a:r>
            <a:r>
              <a:rPr lang="ru-RU" sz="1400" dirty="0">
                <a:latin typeface="Georgia" panose="02040502050405020303" pitchFamily="18" charset="0"/>
              </a:rPr>
              <a:t>делото не е спорно, че в публичната покана и в документацията на обществената поръчка, възложителят е поставил изискване, ключовият експерт "Счетоводител", да притежава образователно - квалификационна степен "магистър", област "Социални, стопански или правни науки" (или еквивалент). Първоинстанционният съд е приел за правилен извода на органа, че така поставеното изискване е завишено и не съответства на предмета и дейностите на поръчката и представлява нарушение на чл. 51, ал. 4 и чл. 54 ЗУСЕФСУ, във вр. с чл. 3, ал. 14 ПМС № 160/2016.</a:t>
            </a:r>
          </a:p>
          <a:p>
            <a:pPr marL="0" indent="0" algn="just">
              <a:buNone/>
            </a:pPr>
            <a:r>
              <a:rPr lang="ru-RU" sz="1400" dirty="0">
                <a:latin typeface="Georgia" panose="02040502050405020303" pitchFamily="18" charset="0"/>
              </a:rPr>
              <a:t>Съгласно чл. 3, ал. 14 ПМС № 160/2016 г. критериите за подбор следва да са само тези, които са необходими за установяване на възможността за изпълнение на поръчката като са съобразени с нейния предмет, стойност, обем и сложност. С оглед на така съществуващите нормативни изисквания оперативната самостоятелност на възложителя досежно критериите за подбор е ограничена до спазването на тези законови изисквания</a:t>
            </a:r>
            <a:r>
              <a:rPr lang="ru-RU" sz="1400" dirty="0" smtClean="0">
                <a:latin typeface="Georgia" panose="02040502050405020303" pitchFamily="18" charset="0"/>
              </a:rPr>
              <a:t>.</a:t>
            </a:r>
            <a:endParaRPr lang="en-US" sz="1400" dirty="0" smtClean="0">
              <a:latin typeface="Georgia" panose="02040502050405020303" pitchFamily="18" charset="0"/>
            </a:endParaRPr>
          </a:p>
          <a:p>
            <a:pPr marL="0" indent="0" algn="just">
              <a:buNone/>
            </a:pPr>
            <a:r>
              <a:rPr lang="ru-RU" sz="1400" dirty="0">
                <a:latin typeface="Georgia" panose="02040502050405020303" pitchFamily="18" charset="0"/>
              </a:rPr>
              <a:t>Възложителят може да постави в критериите за подбор, свързани с техническите и професионалните способности на икономическите оператори, изисквания, които са по-стриктни от минималните изисквания, поставени от националната правна уредба, стига такива изисквания да са необходими, за да се гарантира, че кандидатът или оферентът има техническите и професионалните способности да изпълни възлаганата поръчка, да са свързани с предмета на поръчката и да са пропорционални на този </a:t>
            </a:r>
            <a:r>
              <a:rPr lang="ru-RU" sz="1400" dirty="0" smtClean="0">
                <a:latin typeface="Georgia" panose="02040502050405020303" pitchFamily="18" charset="0"/>
              </a:rPr>
              <a:t>предмет.</a:t>
            </a:r>
            <a:r>
              <a:rPr lang="en-US" sz="1400" dirty="0" smtClean="0">
                <a:latin typeface="Georgia" panose="02040502050405020303" pitchFamily="18" charset="0"/>
              </a:rPr>
              <a:t> </a:t>
            </a:r>
            <a:r>
              <a:rPr lang="ru-RU" sz="1400" dirty="0" smtClean="0">
                <a:latin typeface="Georgia" panose="02040502050405020303" pitchFamily="18" charset="0"/>
              </a:rPr>
              <a:t>Безспорно </a:t>
            </a:r>
            <a:r>
              <a:rPr lang="ru-RU" sz="1400" dirty="0">
                <a:latin typeface="Georgia" panose="02040502050405020303" pitchFamily="18" charset="0"/>
              </a:rPr>
              <a:t>поставеното изискване към посочения ключов експерт не е нормативно установено</a:t>
            </a:r>
            <a:r>
              <a:rPr lang="ru-RU" sz="1400" dirty="0" smtClean="0">
                <a:latin typeface="Georgia" panose="02040502050405020303" pitchFamily="18" charset="0"/>
              </a:rPr>
              <a:t>.</a:t>
            </a:r>
            <a:r>
              <a:rPr lang="en-US" sz="1400" dirty="0" smtClean="0">
                <a:latin typeface="Georgia" panose="02040502050405020303" pitchFamily="18" charset="0"/>
              </a:rPr>
              <a:t>.</a:t>
            </a:r>
            <a:r>
              <a:rPr lang="ru-RU" sz="1400" dirty="0" smtClean="0">
                <a:latin typeface="Georgia" panose="02040502050405020303" pitchFamily="18" charset="0"/>
              </a:rPr>
              <a:t>. </a:t>
            </a:r>
            <a:r>
              <a:rPr lang="ru-RU" sz="1400" b="1" dirty="0">
                <a:latin typeface="Georgia" panose="02040502050405020303" pitchFamily="18" charset="0"/>
              </a:rPr>
              <a:t>Правилни са изводите и на съда и на административния орган, че поръчката би могла да се изпълни качествено, дори и от експерти от някоя от изброените специалности, които притежават ОКС "бакалавър"</a:t>
            </a:r>
            <a:r>
              <a:rPr lang="ru-RU" sz="1400" dirty="0">
                <a:latin typeface="Georgia" panose="02040502050405020303" pitchFamily="18" charset="0"/>
              </a:rPr>
              <a:t>. От друга страна, предметът на процесната обществена поръчка не разкрива някакви специфики, които да обосновават поставянето на това изискване.</a:t>
            </a:r>
          </a:p>
          <a:p>
            <a:pPr marL="0" indent="0" algn="just">
              <a:buNone/>
            </a:pPr>
            <a:endParaRPr lang="ru-RU" sz="1400" dirty="0">
              <a:latin typeface="Georgia" panose="02040502050405020303" pitchFamily="18" charset="0"/>
            </a:endParaRPr>
          </a:p>
        </p:txBody>
      </p:sp>
      <p:pic>
        <p:nvPicPr>
          <p:cNvPr id="9" name="Picture 8" descr="Database of Forestry Certificate Online Programs (Updated 20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639" y="2606778"/>
            <a:ext cx="2170425" cy="2328903"/>
          </a:xfrm>
          <a:prstGeom prst="rect">
            <a:avLst/>
          </a:prstGeom>
        </p:spPr>
      </p:pic>
    </p:spTree>
    <p:extLst>
      <p:ext uri="{BB962C8B-B14F-4D97-AF65-F5344CB8AC3E}">
        <p14:creationId xmlns:p14="http://schemas.microsoft.com/office/powerpoint/2010/main" val="8530493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ru-RU" sz="2400" b="1" dirty="0">
                <a:solidFill>
                  <a:srgbClr val="0070C0"/>
                </a:solidFill>
                <a:latin typeface="Georgia" panose="02040502050405020303" pitchFamily="18" charset="0"/>
              </a:rPr>
              <a:t>Критерии за подбор и документи за доказването им. </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Други </a:t>
            </a:r>
            <a:r>
              <a:rPr lang="ru-RU" sz="2400" b="1" dirty="0" smtClean="0">
                <a:solidFill>
                  <a:srgbClr val="FFC000"/>
                </a:solidFill>
                <a:latin typeface="Georgia" panose="02040502050405020303" pitchFamily="18" charset="0"/>
              </a:rPr>
              <a:t>ограничителни изисквания</a:t>
            </a:r>
            <a:endParaRPr lang="bg-BG" sz="2400" b="1" cap="none" dirty="0">
              <a:solidFill>
                <a:srgbClr val="FFC000"/>
              </a:solidFill>
              <a:latin typeface="Georgia" panose="02040502050405020303" pitchFamily="18" charset="0"/>
            </a:endParaRPr>
          </a:p>
        </p:txBody>
      </p:sp>
      <p:sp>
        <p:nvSpPr>
          <p:cNvPr id="3" name="Content Placeholder 2"/>
          <p:cNvSpPr>
            <a:spLocks noGrp="1"/>
          </p:cNvSpPr>
          <p:nvPr>
            <p:ph idx="1"/>
          </p:nvPr>
        </p:nvSpPr>
        <p:spPr>
          <a:xfrm>
            <a:off x="2774373" y="1745674"/>
            <a:ext cx="9144000" cy="4936670"/>
          </a:xfrm>
        </p:spPr>
        <p:txBody>
          <a:bodyPr>
            <a:noAutofit/>
          </a:bodyPr>
          <a:lstStyle/>
          <a:p>
            <a:pPr marL="0" indent="0" algn="just">
              <a:buNone/>
            </a:pPr>
            <a:r>
              <a:rPr lang="en-US" sz="1400" dirty="0">
                <a:solidFill>
                  <a:srgbClr val="000000"/>
                </a:solidFill>
                <a:latin typeface="Georgia" panose="02040502050405020303" pitchFamily="18" charset="0"/>
                <a:ea typeface="Calibri" panose="020F0502020204030204" pitchFamily="34" charset="0"/>
              </a:rPr>
              <a:t>РЕШЕНИЕ № 665 ОТ 23.01.2025 Г. ПО АДМ. Д. № 8291/2024 Г., VІІ ОТД. НА ВАС</a:t>
            </a:r>
            <a:endParaRPr lang="ru-RU" sz="1400" dirty="0" smtClean="0">
              <a:latin typeface="Georgia" panose="02040502050405020303" pitchFamily="18" charset="0"/>
            </a:endParaRPr>
          </a:p>
          <a:p>
            <a:pPr marL="0" indent="0" algn="just">
              <a:buNone/>
            </a:pPr>
            <a:r>
              <a:rPr lang="ru-RU" sz="1400" dirty="0" smtClean="0">
                <a:latin typeface="Georgia" panose="02040502050405020303" pitchFamily="18" charset="0"/>
              </a:rPr>
              <a:t>По </a:t>
            </a:r>
            <a:r>
              <a:rPr lang="ru-RU" sz="1400" dirty="0">
                <a:latin typeface="Georgia" panose="02040502050405020303" pitchFamily="18" charset="0"/>
              </a:rPr>
              <a:t>отношение на първото, обективирано в административния акт нарушение - "незаконосъобразни критерии за подбор" - възложителят е поставил изисквания Кандидатът да е изпълнил през последните 3 (три) години от датата на подаване на офертата в зависимост от датата на която кандидатът е учреден или започнал дейността си, поне три услуги, еднакви или сходни с предмета на поръчката и да е коректен доставчик, което се доказва с референции, </a:t>
            </a:r>
            <a:r>
              <a:rPr lang="ru-RU" sz="1400" dirty="0" smtClean="0">
                <a:latin typeface="Georgia" panose="02040502050405020303" pitchFamily="18" charset="0"/>
              </a:rPr>
              <a:t>препоръки </a:t>
            </a:r>
            <a:r>
              <a:rPr lang="ru-RU" sz="1400" dirty="0">
                <a:latin typeface="Georgia" panose="02040502050405020303" pitchFamily="18" charset="0"/>
              </a:rPr>
              <a:t>и/или писма от трима </a:t>
            </a:r>
            <a:r>
              <a:rPr lang="ru-RU" sz="1400" dirty="0" smtClean="0">
                <a:latin typeface="Georgia" panose="02040502050405020303" pitchFamily="18" charset="0"/>
              </a:rPr>
              <a:t>възложители…</a:t>
            </a:r>
            <a:endParaRPr lang="en-US" sz="1400" dirty="0" smtClean="0">
              <a:latin typeface="Georgia" panose="02040502050405020303" pitchFamily="18" charset="0"/>
            </a:endParaRPr>
          </a:p>
          <a:p>
            <a:pPr marL="0" indent="0" algn="just">
              <a:buNone/>
            </a:pPr>
            <a:r>
              <a:rPr lang="ru-RU" sz="1400" dirty="0">
                <a:latin typeface="Georgia" panose="02040502050405020303" pitchFamily="18" charset="0"/>
              </a:rPr>
              <a:t>Съгласно чл. 3, ал. 13, т. 1 от ПМС № 160/2016 г. - в случай че в публичната покана са включени изисквания за технически възможности и/или квалификация на кандидатите, бенефициентът може в зависимост от характера, количеството и обекта на процедурата да изиска от тях да представят един или няколко от следните документи: 1. списък на изпълнените доставки или услуги, които са еднакви или сходни с предмета на поръчката, най-много за последните 3 години от датата на подаване на офертата в зависимост от датата, на която кандидатът е учреден или е започнал дейността си, включително стойностите, датите и получателите, придружен от препоръки за добро изпълнение. Сочената разпоредба е императивна и поставеното с нея изискване за представяне на списък на изпълнените доставки или услуги придружен от препоръки за добро изпълнение, следва да бъде изпълнено от участниците в цялост. Възложителят няма право да избере между списъка и препоръките, а следва да изиска от участниците представянето и на двата взаимосвързани документа, доказващи притежавания от участника опит.</a:t>
            </a:r>
          </a:p>
          <a:p>
            <a:pPr marL="0" indent="0" algn="just">
              <a:buNone/>
            </a:pPr>
            <a:r>
              <a:rPr lang="ru-RU" sz="1400" dirty="0">
                <a:latin typeface="Georgia" panose="02040502050405020303" pitchFamily="18" charset="0"/>
              </a:rPr>
              <a:t>В настоящия случай възложителя е трябвало да изиска списък, придружен с препоръки за добро изпълнение, а не брой изпълнени договори. </a:t>
            </a:r>
            <a:endParaRPr lang="en-US" sz="1400" dirty="0" smtClean="0">
              <a:latin typeface="Georgia" panose="02040502050405020303" pitchFamily="18" charset="0"/>
            </a:endParaRPr>
          </a:p>
          <a:p>
            <a:pPr marL="0" indent="0" algn="just">
              <a:buNone/>
            </a:pPr>
            <a:r>
              <a:rPr lang="ru-RU" sz="1400" dirty="0">
                <a:latin typeface="Georgia" panose="02040502050405020303" pitchFamily="18" charset="0"/>
              </a:rPr>
              <a:t>В случая органът се е позовал на разпоредба на чл. 51, ал. 4 от ЗУСЕФСУ, която въвежда забраната за включване на условия, които необосновано препятстват участието на лица в процедурата. За да е налице нарушение на чл. 51, ал. 4 от ЗУСЕФСУ във вр. с чл. 3, ал. 14 от ПМС № 160/01.07.2016 г. е необходимо изискването да не е съобразено със стойността и предмета на поръчката, както и с обема и дейностите. </a:t>
            </a:r>
          </a:p>
        </p:txBody>
      </p:sp>
      <p:pic>
        <p:nvPicPr>
          <p:cNvPr id="9" name="Picture 8" descr="Is your Procurement Process Management future-ready? - Cflow U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74" y="2971800"/>
            <a:ext cx="2727999" cy="1532226"/>
          </a:xfrm>
          <a:prstGeom prst="rect">
            <a:avLst/>
          </a:prstGeom>
        </p:spPr>
      </p:pic>
    </p:spTree>
    <p:extLst>
      <p:ext uri="{BB962C8B-B14F-4D97-AF65-F5344CB8AC3E}">
        <p14:creationId xmlns:p14="http://schemas.microsoft.com/office/powerpoint/2010/main" val="21731080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16"/>
          <p:cNvSpPr/>
          <p:nvPr/>
        </p:nvSpPr>
        <p:spPr>
          <a:xfrm rot="-5400000">
            <a:off x="7635345" y="2407998"/>
            <a:ext cx="5444666" cy="4947840"/>
          </a:xfrm>
          <a:custGeom>
            <a:avLst/>
            <a:gdLst/>
            <a:ahLst/>
            <a:cxnLst/>
            <a:rect l="l" t="t" r="r" b="b"/>
            <a:pathLst>
              <a:path w="8166999" h="7421760">
                <a:moveTo>
                  <a:pt x="0" y="0"/>
                </a:moveTo>
                <a:lnTo>
                  <a:pt x="8166998" y="0"/>
                </a:lnTo>
                <a:lnTo>
                  <a:pt x="8166998" y="7421760"/>
                </a:lnTo>
                <a:lnTo>
                  <a:pt x="0" y="7421760"/>
                </a:lnTo>
                <a:lnTo>
                  <a:pt x="0" y="0"/>
                </a:lnTo>
                <a:close/>
              </a:path>
            </a:pathLst>
          </a:custGeom>
          <a:blipFill>
            <a:blip r:embed="rId2"/>
            <a:stretch>
              <a:fillRect/>
            </a:stretch>
          </a:blipFill>
        </p:spPr>
      </p:sp>
      <p:sp>
        <p:nvSpPr>
          <p:cNvPr id="18" name="Freeform 18"/>
          <p:cNvSpPr/>
          <p:nvPr/>
        </p:nvSpPr>
        <p:spPr>
          <a:xfrm>
            <a:off x="8607874" y="2676608"/>
            <a:ext cx="3274666" cy="3949715"/>
          </a:xfrm>
          <a:custGeom>
            <a:avLst/>
            <a:gdLst/>
            <a:ahLst/>
            <a:cxnLst/>
            <a:rect l="l" t="t" r="r" b="b"/>
            <a:pathLst>
              <a:path w="698500" h="796872">
                <a:moveTo>
                  <a:pt x="385097" y="12892"/>
                </a:moveTo>
                <a:lnTo>
                  <a:pt x="662653" y="174380"/>
                </a:lnTo>
                <a:cubicBezTo>
                  <a:pt x="684847" y="187292"/>
                  <a:pt x="698500" y="211032"/>
                  <a:pt x="698500" y="236708"/>
                </a:cubicBezTo>
                <a:lnTo>
                  <a:pt x="698500" y="560163"/>
                </a:lnTo>
                <a:cubicBezTo>
                  <a:pt x="698500" y="585840"/>
                  <a:pt x="684847" y="609580"/>
                  <a:pt x="662653" y="622492"/>
                </a:cubicBezTo>
                <a:lnTo>
                  <a:pt x="385097" y="783980"/>
                </a:lnTo>
                <a:cubicBezTo>
                  <a:pt x="362938" y="796872"/>
                  <a:pt x="335562" y="796872"/>
                  <a:pt x="313403" y="783980"/>
                </a:cubicBezTo>
                <a:lnTo>
                  <a:pt x="35847" y="622492"/>
                </a:lnTo>
                <a:cubicBezTo>
                  <a:pt x="13653" y="609580"/>
                  <a:pt x="0" y="585840"/>
                  <a:pt x="0" y="560163"/>
                </a:cubicBezTo>
                <a:lnTo>
                  <a:pt x="0" y="236708"/>
                </a:lnTo>
                <a:cubicBezTo>
                  <a:pt x="0" y="211032"/>
                  <a:pt x="13653" y="187292"/>
                  <a:pt x="35847" y="174380"/>
                </a:cubicBezTo>
                <a:lnTo>
                  <a:pt x="313403" y="12892"/>
                </a:lnTo>
                <a:cubicBezTo>
                  <a:pt x="335562" y="0"/>
                  <a:pt x="362938" y="0"/>
                  <a:pt x="385097" y="12892"/>
                </a:cubicBezTo>
                <a:close/>
              </a:path>
            </a:pathLst>
          </a:custGeom>
          <a:solidFill>
            <a:srgbClr val="008000"/>
          </a:solidFill>
          <a:ln w="12700">
            <a:solidFill>
              <a:srgbClr val="000000"/>
            </a:solidFill>
          </a:ln>
        </p:spPr>
      </p:sp>
      <p:grpSp>
        <p:nvGrpSpPr>
          <p:cNvPr id="19" name="Group 19"/>
          <p:cNvGrpSpPr/>
          <p:nvPr/>
        </p:nvGrpSpPr>
        <p:grpSpPr>
          <a:xfrm>
            <a:off x="8821292" y="2879677"/>
            <a:ext cx="2899062" cy="3543576"/>
            <a:chOff x="0" y="0"/>
            <a:chExt cx="698500" cy="812800"/>
          </a:xfrm>
        </p:grpSpPr>
        <p:sp>
          <p:nvSpPr>
            <p:cNvPr id="20" name="Freeform 20"/>
            <p:cNvSpPr/>
            <p:nvPr/>
          </p:nvSpPr>
          <p:spPr>
            <a:xfrm>
              <a:off x="0" y="8922"/>
              <a:ext cx="698500" cy="794956"/>
            </a:xfrm>
            <a:custGeom>
              <a:avLst/>
              <a:gdLst/>
              <a:ahLst/>
              <a:cxnLst/>
              <a:rect l="l" t="t" r="r" b="b"/>
              <a:pathLst>
                <a:path w="698500" h="794956">
                  <a:moveTo>
                    <a:pt x="389410" y="14444"/>
                  </a:moveTo>
                  <a:lnTo>
                    <a:pt x="658340" y="170912"/>
                  </a:lnTo>
                  <a:cubicBezTo>
                    <a:pt x="683204" y="185378"/>
                    <a:pt x="698500" y="211975"/>
                    <a:pt x="698500" y="240741"/>
                  </a:cubicBezTo>
                  <a:lnTo>
                    <a:pt x="698500" y="554215"/>
                  </a:lnTo>
                  <a:cubicBezTo>
                    <a:pt x="698500" y="582981"/>
                    <a:pt x="683204" y="609578"/>
                    <a:pt x="658340" y="624044"/>
                  </a:cubicBezTo>
                  <a:lnTo>
                    <a:pt x="389410" y="780512"/>
                  </a:lnTo>
                  <a:cubicBezTo>
                    <a:pt x="364585" y="794956"/>
                    <a:pt x="333915" y="794956"/>
                    <a:pt x="309090" y="780512"/>
                  </a:cubicBezTo>
                  <a:lnTo>
                    <a:pt x="40160" y="624044"/>
                  </a:lnTo>
                  <a:cubicBezTo>
                    <a:pt x="15296" y="609578"/>
                    <a:pt x="0" y="582981"/>
                    <a:pt x="0" y="554215"/>
                  </a:cubicBezTo>
                  <a:lnTo>
                    <a:pt x="0" y="240741"/>
                  </a:lnTo>
                  <a:cubicBezTo>
                    <a:pt x="0" y="211975"/>
                    <a:pt x="15296" y="185378"/>
                    <a:pt x="40160" y="170912"/>
                  </a:cubicBezTo>
                  <a:lnTo>
                    <a:pt x="309090" y="14444"/>
                  </a:lnTo>
                  <a:cubicBezTo>
                    <a:pt x="333915" y="0"/>
                    <a:pt x="364585" y="0"/>
                    <a:pt x="389410" y="14444"/>
                  </a:cubicBezTo>
                  <a:close/>
                </a:path>
              </a:pathLst>
            </a:custGeom>
            <a:blipFill>
              <a:blip r:embed="rId3"/>
              <a:stretch>
                <a:fillRect l="-46714" t="-1591" r="-26639" b="-1591"/>
              </a:stretch>
            </a:blipFill>
          </p:spPr>
        </p:sp>
      </p:grpSp>
      <p:sp>
        <p:nvSpPr>
          <p:cNvPr id="21" name="Freeform 21"/>
          <p:cNvSpPr/>
          <p:nvPr/>
        </p:nvSpPr>
        <p:spPr>
          <a:xfrm rot="-5400000">
            <a:off x="7306299" y="-26762"/>
            <a:ext cx="3349457" cy="3043819"/>
          </a:xfrm>
          <a:custGeom>
            <a:avLst/>
            <a:gdLst/>
            <a:ahLst/>
            <a:cxnLst/>
            <a:rect l="l" t="t" r="r" b="b"/>
            <a:pathLst>
              <a:path w="5024185" h="4565728">
                <a:moveTo>
                  <a:pt x="0" y="0"/>
                </a:moveTo>
                <a:lnTo>
                  <a:pt x="5024185" y="0"/>
                </a:lnTo>
                <a:lnTo>
                  <a:pt x="5024185" y="4565728"/>
                </a:lnTo>
                <a:lnTo>
                  <a:pt x="0" y="4565728"/>
                </a:lnTo>
                <a:lnTo>
                  <a:pt x="0" y="0"/>
                </a:lnTo>
                <a:close/>
              </a:path>
            </a:pathLst>
          </a:custGeom>
          <a:blipFill>
            <a:blip r:embed="rId2">
              <a:alphaModFix amt="42000"/>
            </a:blip>
            <a:stretch>
              <a:fillRect/>
            </a:stretch>
          </a:blipFill>
        </p:spPr>
      </p:sp>
      <p:grpSp>
        <p:nvGrpSpPr>
          <p:cNvPr id="22" name="Group 22"/>
          <p:cNvGrpSpPr/>
          <p:nvPr/>
        </p:nvGrpSpPr>
        <p:grpSpPr>
          <a:xfrm>
            <a:off x="7563219" y="90974"/>
            <a:ext cx="2569463" cy="2989921"/>
            <a:chOff x="0" y="0"/>
            <a:chExt cx="698500" cy="812800"/>
          </a:xfrm>
        </p:grpSpPr>
        <p:sp>
          <p:nvSpPr>
            <p:cNvPr id="23" name="Freeform 23"/>
            <p:cNvSpPr/>
            <p:nvPr/>
          </p:nvSpPr>
          <p:spPr>
            <a:xfrm>
              <a:off x="0" y="6298"/>
              <a:ext cx="698500" cy="800204"/>
            </a:xfrm>
            <a:custGeom>
              <a:avLst/>
              <a:gdLst/>
              <a:ahLst/>
              <a:cxnLst/>
              <a:rect l="l" t="t" r="r" b="b"/>
              <a:pathLst>
                <a:path w="698500" h="800204">
                  <a:moveTo>
                    <a:pt x="377599" y="10196"/>
                  </a:moveTo>
                  <a:lnTo>
                    <a:pt x="670151" y="180408"/>
                  </a:lnTo>
                  <a:cubicBezTo>
                    <a:pt x="687702" y="190620"/>
                    <a:pt x="698500" y="209394"/>
                    <a:pt x="698500" y="229700"/>
                  </a:cubicBezTo>
                  <a:lnTo>
                    <a:pt x="698500" y="570504"/>
                  </a:lnTo>
                  <a:cubicBezTo>
                    <a:pt x="698500" y="590810"/>
                    <a:pt x="687702" y="609584"/>
                    <a:pt x="670151" y="619796"/>
                  </a:cubicBezTo>
                  <a:lnTo>
                    <a:pt x="377599" y="790008"/>
                  </a:lnTo>
                  <a:cubicBezTo>
                    <a:pt x="360075" y="800204"/>
                    <a:pt x="338425" y="800204"/>
                    <a:pt x="320901" y="790008"/>
                  </a:cubicBezTo>
                  <a:lnTo>
                    <a:pt x="28349" y="619796"/>
                  </a:lnTo>
                  <a:cubicBezTo>
                    <a:pt x="10798" y="609584"/>
                    <a:pt x="0" y="590810"/>
                    <a:pt x="0" y="570504"/>
                  </a:cubicBezTo>
                  <a:lnTo>
                    <a:pt x="0" y="229700"/>
                  </a:lnTo>
                  <a:cubicBezTo>
                    <a:pt x="0" y="209394"/>
                    <a:pt x="10798" y="190620"/>
                    <a:pt x="28349" y="180408"/>
                  </a:cubicBezTo>
                  <a:lnTo>
                    <a:pt x="320901" y="10196"/>
                  </a:lnTo>
                  <a:cubicBezTo>
                    <a:pt x="338425" y="0"/>
                    <a:pt x="360075" y="0"/>
                    <a:pt x="377599" y="10196"/>
                  </a:cubicBezTo>
                  <a:close/>
                </a:path>
              </a:pathLst>
            </a:custGeom>
            <a:gradFill rotWithShape="1">
              <a:gsLst>
                <a:gs pos="0">
                  <a:srgbClr val="FFB613">
                    <a:alpha val="100000"/>
                  </a:srgbClr>
                </a:gs>
                <a:gs pos="100000">
                  <a:srgbClr val="FFE42F">
                    <a:alpha val="100000"/>
                  </a:srgbClr>
                </a:gs>
              </a:gsLst>
              <a:lin ang="5400000"/>
            </a:gradFill>
            <a:ln w="12700">
              <a:solidFill>
                <a:srgbClr val="000000"/>
              </a:solidFill>
            </a:ln>
          </p:spPr>
        </p:sp>
      </p:grpSp>
      <p:grpSp>
        <p:nvGrpSpPr>
          <p:cNvPr id="24" name="Group 24"/>
          <p:cNvGrpSpPr/>
          <p:nvPr/>
        </p:nvGrpSpPr>
        <p:grpSpPr>
          <a:xfrm>
            <a:off x="7788215" y="326583"/>
            <a:ext cx="2164514" cy="2518707"/>
            <a:chOff x="0" y="0"/>
            <a:chExt cx="698500" cy="812800"/>
          </a:xfrm>
        </p:grpSpPr>
        <p:sp>
          <p:nvSpPr>
            <p:cNvPr id="25" name="Freeform 25"/>
            <p:cNvSpPr/>
            <p:nvPr/>
          </p:nvSpPr>
          <p:spPr>
            <a:xfrm>
              <a:off x="0" y="4328"/>
              <a:ext cx="698500" cy="804143"/>
            </a:xfrm>
            <a:custGeom>
              <a:avLst/>
              <a:gdLst/>
              <a:ahLst/>
              <a:cxnLst/>
              <a:rect l="l" t="t" r="r" b="b"/>
              <a:pathLst>
                <a:path w="698500" h="804143">
                  <a:moveTo>
                    <a:pt x="368733" y="7008"/>
                  </a:moveTo>
                  <a:lnTo>
                    <a:pt x="679017" y="187536"/>
                  </a:lnTo>
                  <a:cubicBezTo>
                    <a:pt x="691079" y="194554"/>
                    <a:pt x="698500" y="207457"/>
                    <a:pt x="698500" y="221413"/>
                  </a:cubicBezTo>
                  <a:lnTo>
                    <a:pt x="698500" y="582731"/>
                  </a:lnTo>
                  <a:cubicBezTo>
                    <a:pt x="698500" y="596687"/>
                    <a:pt x="691079" y="609590"/>
                    <a:pt x="679017" y="616608"/>
                  </a:cubicBezTo>
                  <a:lnTo>
                    <a:pt x="368733" y="797136"/>
                  </a:lnTo>
                  <a:cubicBezTo>
                    <a:pt x="356689" y="804144"/>
                    <a:pt x="341811" y="804144"/>
                    <a:pt x="329767" y="797136"/>
                  </a:cubicBezTo>
                  <a:lnTo>
                    <a:pt x="19483" y="616608"/>
                  </a:lnTo>
                  <a:cubicBezTo>
                    <a:pt x="7421" y="609590"/>
                    <a:pt x="0" y="596687"/>
                    <a:pt x="0" y="582731"/>
                  </a:cubicBezTo>
                  <a:lnTo>
                    <a:pt x="0" y="221413"/>
                  </a:lnTo>
                  <a:cubicBezTo>
                    <a:pt x="0" y="207457"/>
                    <a:pt x="7421" y="194554"/>
                    <a:pt x="19483" y="187536"/>
                  </a:cubicBezTo>
                  <a:lnTo>
                    <a:pt x="329767" y="7008"/>
                  </a:lnTo>
                  <a:cubicBezTo>
                    <a:pt x="341811" y="0"/>
                    <a:pt x="356689" y="0"/>
                    <a:pt x="368733" y="7008"/>
                  </a:cubicBezTo>
                  <a:close/>
                </a:path>
              </a:pathLst>
            </a:custGeom>
            <a:blipFill>
              <a:blip r:embed="rId4"/>
              <a:stretch>
                <a:fillRect l="-94590" t="-759" r="-19904" b="-3332"/>
              </a:stretch>
            </a:blipFill>
          </p:spPr>
        </p:sp>
      </p:grpSp>
      <p:sp>
        <p:nvSpPr>
          <p:cNvPr id="26" name="Freeform 26"/>
          <p:cNvSpPr/>
          <p:nvPr/>
        </p:nvSpPr>
        <p:spPr>
          <a:xfrm>
            <a:off x="7522618" y="3063040"/>
            <a:ext cx="454909" cy="454909"/>
          </a:xfrm>
          <a:custGeom>
            <a:avLst/>
            <a:gdLst/>
            <a:ahLst/>
            <a:cxnLst/>
            <a:rect l="l" t="t" r="r" b="b"/>
            <a:pathLst>
              <a:path w="682364" h="682364">
                <a:moveTo>
                  <a:pt x="0" y="0"/>
                </a:moveTo>
                <a:lnTo>
                  <a:pt x="682364" y="0"/>
                </a:lnTo>
                <a:lnTo>
                  <a:pt x="682364" y="682365"/>
                </a:lnTo>
                <a:lnTo>
                  <a:pt x="0" y="682365"/>
                </a:lnTo>
                <a:lnTo>
                  <a:pt x="0" y="0"/>
                </a:lnTo>
                <a:close/>
              </a:path>
            </a:pathLst>
          </a:custGeom>
          <a:blipFill>
            <a:blip r:embed="rId5">
              <a:extLst>
                <a:ext uri="{96DAC541-7B7A-43D3-8B79-37D633B846F1}">
                  <asvg:svgBlip xmlns="" xmlns:asvg="http://schemas.microsoft.com/office/drawing/2016/SVG/main" r:embed="rId9"/>
                </a:ext>
              </a:extLst>
            </a:blip>
            <a:stretch>
              <a:fillRect/>
            </a:stretch>
          </a:blipFill>
        </p:spPr>
      </p:sp>
      <p:sp>
        <p:nvSpPr>
          <p:cNvPr id="33" name="Rectangle 32"/>
          <p:cNvSpPr/>
          <p:nvPr/>
        </p:nvSpPr>
        <p:spPr>
          <a:xfrm>
            <a:off x="913822" y="1741236"/>
            <a:ext cx="6096000" cy="543675"/>
          </a:xfrm>
          <a:prstGeom prst="rect">
            <a:avLst/>
          </a:prstGeom>
        </p:spPr>
        <p:txBody>
          <a:bodyPr>
            <a:spAutoFit/>
          </a:bodyPr>
          <a:lstStyle/>
          <a:p>
            <a:pPr lvl="0" algn="ctr"/>
            <a:r>
              <a:rPr lang="bg-BG" sz="2933" b="1" dirty="0">
                <a:solidFill>
                  <a:srgbClr val="0070C0"/>
                </a:solidFill>
                <a:latin typeface="Georgia" panose="02040502050405020303" pitchFamily="18" charset="0"/>
              </a:rPr>
              <a:t>Правна основа</a:t>
            </a:r>
            <a:endParaRPr lang="en-US" sz="1200" dirty="0">
              <a:solidFill>
                <a:srgbClr val="0070C0"/>
              </a:solidFill>
              <a:latin typeface="Georgia" panose="02040502050405020303" pitchFamily="18" charset="0"/>
            </a:endParaRPr>
          </a:p>
        </p:txBody>
      </p:sp>
      <p:sp>
        <p:nvSpPr>
          <p:cNvPr id="34" name="Rectangle 33"/>
          <p:cNvSpPr/>
          <p:nvPr/>
        </p:nvSpPr>
        <p:spPr>
          <a:xfrm>
            <a:off x="260563" y="3063040"/>
            <a:ext cx="4514649" cy="2905411"/>
          </a:xfrm>
          <a:prstGeom prst="rect">
            <a:avLst/>
          </a:prstGeom>
        </p:spPr>
        <p:txBody>
          <a:bodyPr wrap="square">
            <a:spAutoFit/>
          </a:bodyPr>
          <a:lstStyle/>
          <a:p>
            <a:pPr>
              <a:lnSpc>
                <a:spcPct val="135000"/>
              </a:lnSpc>
              <a:spcAft>
                <a:spcPts val="333"/>
              </a:spcAft>
            </a:pPr>
            <a:r>
              <a:rPr lang="ru-RU" sz="1600" b="1" dirty="0">
                <a:solidFill>
                  <a:schemeClr val="tx1">
                    <a:lumMod val="65000"/>
                    <a:lumOff val="35000"/>
                  </a:schemeClr>
                </a:solidFill>
                <a:latin typeface="Georgia" panose="02040502050405020303" pitchFamily="18" charset="0"/>
                <a:ea typeface="Arial" panose="020B0604020202020204" pitchFamily="34" charset="0"/>
              </a:rPr>
              <a:t>Договорът за функционирането на ЕС </a:t>
            </a:r>
            <a:r>
              <a:rPr lang="ru-RU" sz="1600" dirty="0">
                <a:solidFill>
                  <a:schemeClr val="tx1">
                    <a:lumMod val="65000"/>
                    <a:lumOff val="35000"/>
                  </a:schemeClr>
                </a:solidFill>
                <a:latin typeface="Georgia" panose="02040502050405020303" pitchFamily="18" charset="0"/>
                <a:ea typeface="Arial" panose="020B0604020202020204" pitchFamily="34" charset="0"/>
              </a:rPr>
              <a:t>установява редица основни принципи, свързани с обществените поръчки:</a:t>
            </a:r>
          </a:p>
          <a:p>
            <a:pPr>
              <a:lnSpc>
                <a:spcPct val="135000"/>
              </a:lnSpc>
              <a:spcAft>
                <a:spcPts val="333"/>
              </a:spcAft>
            </a:pPr>
            <a:r>
              <a:rPr lang="ru-RU" sz="1600" dirty="0" smtClean="0">
                <a:solidFill>
                  <a:schemeClr val="tx1">
                    <a:lumMod val="65000"/>
                    <a:lumOff val="35000"/>
                  </a:schemeClr>
                </a:solidFill>
                <a:latin typeface="Georgia" panose="02040502050405020303" pitchFamily="18" charset="0"/>
                <a:ea typeface="Arial" panose="020B0604020202020204" pitchFamily="34" charset="0"/>
              </a:rPr>
              <a:t>●</a:t>
            </a:r>
            <a:r>
              <a:rPr lang="en-US" sz="1600" dirty="0" smtClean="0">
                <a:solidFill>
                  <a:schemeClr val="tx1">
                    <a:lumMod val="65000"/>
                    <a:lumOff val="35000"/>
                  </a:schemeClr>
                </a:solidFill>
                <a:latin typeface="Georgia" panose="02040502050405020303" pitchFamily="18" charset="0"/>
                <a:ea typeface="Arial" panose="020B0604020202020204" pitchFamily="34" charset="0"/>
              </a:rPr>
              <a:t> </a:t>
            </a:r>
            <a:r>
              <a:rPr lang="ru-RU" sz="1600" dirty="0" smtClean="0">
                <a:solidFill>
                  <a:schemeClr val="tx1">
                    <a:lumMod val="65000"/>
                    <a:lumOff val="35000"/>
                  </a:schemeClr>
                </a:solidFill>
                <a:latin typeface="Georgia" panose="02040502050405020303" pitchFamily="18" charset="0"/>
                <a:ea typeface="Arial" panose="020B0604020202020204" pitchFamily="34" charset="0"/>
              </a:rPr>
              <a:t>забрана </a:t>
            </a:r>
            <a:r>
              <a:rPr lang="ru-RU" sz="1600" dirty="0">
                <a:solidFill>
                  <a:schemeClr val="tx1">
                    <a:lumMod val="65000"/>
                    <a:lumOff val="35000"/>
                  </a:schemeClr>
                </a:solidFill>
                <a:latin typeface="Georgia" panose="02040502050405020303" pitchFamily="18" charset="0"/>
                <a:ea typeface="Arial" panose="020B0604020202020204" pitchFamily="34" charset="0"/>
              </a:rPr>
              <a:t>срещу дискриминация, основана на националност;</a:t>
            </a:r>
          </a:p>
          <a:p>
            <a:pPr>
              <a:lnSpc>
                <a:spcPct val="135000"/>
              </a:lnSpc>
              <a:spcAft>
                <a:spcPts val="333"/>
              </a:spcAft>
            </a:pPr>
            <a:r>
              <a:rPr lang="ru-RU" sz="1600" dirty="0">
                <a:solidFill>
                  <a:schemeClr val="tx1">
                    <a:lumMod val="65000"/>
                    <a:lumOff val="35000"/>
                  </a:schemeClr>
                </a:solidFill>
                <a:latin typeface="Georgia" panose="02040502050405020303" pitchFamily="18" charset="0"/>
                <a:ea typeface="Arial" panose="020B0604020202020204" pitchFamily="34" charset="0"/>
              </a:rPr>
              <a:t>● свободно движение на стоки;</a:t>
            </a:r>
          </a:p>
          <a:p>
            <a:pPr>
              <a:lnSpc>
                <a:spcPct val="135000"/>
              </a:lnSpc>
              <a:spcAft>
                <a:spcPts val="333"/>
              </a:spcAft>
            </a:pPr>
            <a:r>
              <a:rPr lang="ru-RU" sz="1600" dirty="0">
                <a:solidFill>
                  <a:schemeClr val="tx1">
                    <a:lumMod val="65000"/>
                    <a:lumOff val="35000"/>
                  </a:schemeClr>
                </a:solidFill>
                <a:latin typeface="Georgia" panose="02040502050405020303" pitchFamily="18" charset="0"/>
                <a:ea typeface="Arial" panose="020B0604020202020204" pitchFamily="34" charset="0"/>
              </a:rPr>
              <a:t>● свобода на предоставяне на услуги;</a:t>
            </a:r>
          </a:p>
          <a:p>
            <a:pPr>
              <a:lnSpc>
                <a:spcPct val="135000"/>
              </a:lnSpc>
              <a:spcAft>
                <a:spcPts val="333"/>
              </a:spcAft>
            </a:pPr>
            <a:r>
              <a:rPr lang="ru-RU" sz="1600" dirty="0">
                <a:solidFill>
                  <a:schemeClr val="tx1">
                    <a:lumMod val="65000"/>
                    <a:lumOff val="35000"/>
                  </a:schemeClr>
                </a:solidFill>
                <a:latin typeface="Georgia" panose="02040502050405020303" pitchFamily="18" charset="0"/>
                <a:ea typeface="Arial" panose="020B0604020202020204" pitchFamily="34" charset="0"/>
              </a:rPr>
              <a:t>● свобода на установяване</a:t>
            </a:r>
            <a:endParaRPr lang="en-US" sz="1600" dirty="0">
              <a:solidFill>
                <a:schemeClr val="tx1">
                  <a:lumMod val="65000"/>
                  <a:lumOff val="35000"/>
                </a:schemeClr>
              </a:solidFill>
              <a:latin typeface="Georgia" panose="02040502050405020303" pitchFamily="18" charset="0"/>
              <a:ea typeface="Arial" panose="020B0604020202020204" pitchFamily="34" charset="0"/>
              <a:cs typeface="Arial" panose="020B0604020202020204" pitchFamily="34" charset="0"/>
            </a:endParaRPr>
          </a:p>
        </p:txBody>
      </p:sp>
      <p:sp>
        <p:nvSpPr>
          <p:cNvPr id="35" name="Rectangle 34"/>
          <p:cNvSpPr/>
          <p:nvPr/>
        </p:nvSpPr>
        <p:spPr>
          <a:xfrm>
            <a:off x="4939141" y="3048932"/>
            <a:ext cx="3415787" cy="2905411"/>
          </a:xfrm>
          <a:prstGeom prst="rect">
            <a:avLst/>
          </a:prstGeom>
        </p:spPr>
        <p:txBody>
          <a:bodyPr wrap="square">
            <a:spAutoFit/>
          </a:bodyPr>
          <a:lstStyle/>
          <a:p>
            <a:pPr algn="just">
              <a:lnSpc>
                <a:spcPct val="135000"/>
              </a:lnSpc>
              <a:spcAft>
                <a:spcPts val="333"/>
              </a:spcAft>
            </a:pPr>
            <a:r>
              <a:rPr lang="ru-RU" sz="1600" b="1" dirty="0">
                <a:solidFill>
                  <a:prstClr val="black">
                    <a:lumMod val="65000"/>
                    <a:lumOff val="35000"/>
                  </a:prstClr>
                </a:solidFill>
                <a:latin typeface="Georgia" panose="02040502050405020303" pitchFamily="18" charset="0"/>
                <a:ea typeface="Arial" panose="020B0604020202020204" pitchFamily="34" charset="0"/>
              </a:rPr>
              <a:t>Общи принципи на правото, произтичащи от съдебната практика на Съда на Европейския съюз:</a:t>
            </a:r>
          </a:p>
          <a:p>
            <a:pPr algn="just">
              <a:lnSpc>
                <a:spcPct val="135000"/>
              </a:lnSpc>
              <a:spcAft>
                <a:spcPts val="333"/>
              </a:spcAft>
            </a:pPr>
            <a:r>
              <a:rPr lang="ru-RU" sz="1600" b="1" dirty="0">
                <a:solidFill>
                  <a:prstClr val="black">
                    <a:lumMod val="65000"/>
                    <a:lumOff val="35000"/>
                  </a:prstClr>
                </a:solidFill>
                <a:latin typeface="Georgia" panose="02040502050405020303" pitchFamily="18" charset="0"/>
                <a:ea typeface="Arial" panose="020B0604020202020204" pitchFamily="34" charset="0"/>
              </a:rPr>
              <a:t>● равно третиране;</a:t>
            </a:r>
          </a:p>
          <a:p>
            <a:pPr algn="just">
              <a:lnSpc>
                <a:spcPct val="135000"/>
              </a:lnSpc>
              <a:spcAft>
                <a:spcPts val="333"/>
              </a:spcAft>
            </a:pPr>
            <a:r>
              <a:rPr lang="ru-RU" sz="1600" b="1" dirty="0">
                <a:solidFill>
                  <a:prstClr val="black">
                    <a:lumMod val="65000"/>
                    <a:lumOff val="35000"/>
                  </a:prstClr>
                </a:solidFill>
                <a:latin typeface="Georgia" panose="02040502050405020303" pitchFamily="18" charset="0"/>
                <a:ea typeface="Arial" panose="020B0604020202020204" pitchFamily="34" charset="0"/>
              </a:rPr>
              <a:t>● прозрачност;</a:t>
            </a:r>
          </a:p>
          <a:p>
            <a:pPr algn="just">
              <a:lnSpc>
                <a:spcPct val="135000"/>
              </a:lnSpc>
              <a:spcAft>
                <a:spcPts val="333"/>
              </a:spcAft>
            </a:pPr>
            <a:r>
              <a:rPr lang="ru-RU" sz="1600" b="1" dirty="0">
                <a:solidFill>
                  <a:prstClr val="black">
                    <a:lumMod val="65000"/>
                    <a:lumOff val="35000"/>
                  </a:prstClr>
                </a:solidFill>
                <a:latin typeface="Georgia" panose="02040502050405020303" pitchFamily="18" charset="0"/>
                <a:ea typeface="Arial" panose="020B0604020202020204" pitchFamily="34" charset="0"/>
              </a:rPr>
              <a:t>● взаимно признаване;</a:t>
            </a:r>
          </a:p>
          <a:p>
            <a:pPr algn="just">
              <a:lnSpc>
                <a:spcPct val="135000"/>
              </a:lnSpc>
              <a:spcAft>
                <a:spcPts val="333"/>
              </a:spcAft>
            </a:pPr>
            <a:r>
              <a:rPr lang="ru-RU" sz="1600" b="1" dirty="0">
                <a:solidFill>
                  <a:prstClr val="black">
                    <a:lumMod val="65000"/>
                    <a:lumOff val="35000"/>
                  </a:prstClr>
                </a:solidFill>
                <a:latin typeface="Georgia" panose="02040502050405020303" pitchFamily="18" charset="0"/>
                <a:ea typeface="Arial" panose="020B0604020202020204" pitchFamily="34" charset="0"/>
              </a:rPr>
              <a:t>● пропорционалност.</a:t>
            </a:r>
            <a:endParaRPr lang="en-US" sz="1600" dirty="0">
              <a:solidFill>
                <a:prstClr val="black">
                  <a:lumMod val="65000"/>
                  <a:lumOff val="35000"/>
                </a:prstClr>
              </a:solidFill>
              <a:latin typeface="Georgia" panose="02040502050405020303" pitchFamily="18" charset="0"/>
              <a:ea typeface="Arial" panose="020B0604020202020204" pitchFamily="34" charset="0"/>
              <a:cs typeface="Arial" panose="020B0604020202020204" pitchFamily="34" charset="0"/>
            </a:endParaRPr>
          </a:p>
        </p:txBody>
      </p:sp>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1275863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1033" y="80185"/>
            <a:ext cx="8194158" cy="907505"/>
          </a:xfrm>
        </p:spPr>
        <p:txBody>
          <a:bodyPr>
            <a:normAutofit/>
          </a:bodyPr>
          <a:lstStyle/>
          <a:p>
            <a:pPr algn="ctr"/>
            <a:r>
              <a:rPr lang="ru-RU" sz="2800" b="1" dirty="0" smtClean="0">
                <a:solidFill>
                  <a:srgbClr val="0070C0"/>
                </a:solidFill>
                <a:latin typeface="Georgia" panose="02040502050405020303" pitchFamily="18" charset="0"/>
              </a:rPr>
              <a:t>Други </a:t>
            </a:r>
            <a:r>
              <a:rPr lang="ru-RU" sz="2800" b="1" dirty="0">
                <a:solidFill>
                  <a:srgbClr val="0070C0"/>
                </a:solidFill>
                <a:latin typeface="Georgia" panose="02040502050405020303" pitchFamily="18" charset="0"/>
              </a:rPr>
              <a:t>ограничителни изисквания</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470563" y="1253504"/>
            <a:ext cx="8616659" cy="5749968"/>
          </a:xfrm>
        </p:spPr>
        <p:txBody>
          <a:bodyPr>
            <a:normAutofit fontScale="85000" lnSpcReduction="10000"/>
          </a:bodyPr>
          <a:lstStyle/>
          <a:p>
            <a:pPr marL="0" lvl="0" indent="0" algn="just">
              <a:buClr>
                <a:srgbClr val="FFFFFF"/>
              </a:buClr>
              <a:buNone/>
            </a:pPr>
            <a:r>
              <a:rPr lang="ru-RU" sz="1800" dirty="0">
                <a:solidFill>
                  <a:srgbClr val="FFFFFF"/>
                </a:solidFill>
              </a:rPr>
              <a:t>В случай на установяване на конфликт на </a:t>
            </a:r>
            <a:r>
              <a:rPr lang="ru-RU" sz="1800" dirty="0" smtClean="0">
                <a:solidFill>
                  <a:srgbClr val="FFFFFF"/>
                </a:solidFill>
              </a:rPr>
              <a:t>лнителжимото </a:t>
            </a:r>
            <a:r>
              <a:rPr lang="ru-RU" sz="1800" dirty="0">
                <a:solidFill>
                  <a:srgbClr val="FFFFFF"/>
                </a:solidFill>
              </a:rPr>
              <a:t>право</a:t>
            </a:r>
            <a:r>
              <a:rPr lang="ru-RU" sz="1800" dirty="0" smtClean="0">
                <a:solidFill>
                  <a:srgbClr val="FFFFFF"/>
                </a:solidFill>
              </a:rPr>
              <a:t>.</a:t>
            </a:r>
          </a:p>
          <a:p>
            <a:pPr marL="0" indent="0" algn="just">
              <a:buClr>
                <a:srgbClr val="FFFFFF"/>
              </a:buClr>
              <a:buNone/>
            </a:pPr>
            <a:r>
              <a:rPr lang="ru-RU" sz="1800" dirty="0" smtClean="0">
                <a:solidFill>
                  <a:schemeClr val="tx1"/>
                </a:solidFill>
                <a:latin typeface="Georgia" panose="02040502050405020303" pitchFamily="18" charset="0"/>
              </a:rPr>
              <a:t>Процедура </a:t>
            </a:r>
            <a:r>
              <a:rPr lang="ru-RU" sz="1800" dirty="0">
                <a:solidFill>
                  <a:schemeClr val="tx1"/>
                </a:solidFill>
                <a:latin typeface="Georgia" panose="02040502050405020303" pitchFamily="18" charset="0"/>
              </a:rPr>
              <a:t>събиране на оферти с обява по ЗОП с обект доставка и с предмет „Доставка на 1 брой нов автомобил …“</a:t>
            </a:r>
          </a:p>
          <a:p>
            <a:pPr marL="0" indent="0" algn="just">
              <a:buClr>
                <a:srgbClr val="FFFFFF"/>
              </a:buClr>
              <a:buNone/>
            </a:pPr>
            <a:r>
              <a:rPr lang="ru-RU" sz="1800" dirty="0">
                <a:solidFill>
                  <a:schemeClr val="tx1"/>
                </a:solidFill>
                <a:latin typeface="Georgia" panose="02040502050405020303" pitchFamily="18" charset="0"/>
              </a:rPr>
              <a:t>Съгласно „Специфични условия за изпълнение“ от изготвената Техническа спецификация,:</a:t>
            </a:r>
          </a:p>
          <a:p>
            <a:pPr marL="0" indent="0" algn="just">
              <a:buClr>
                <a:srgbClr val="FFFFFF"/>
              </a:buClr>
              <a:buNone/>
            </a:pPr>
            <a:r>
              <a:rPr lang="ru-RU" sz="1800" dirty="0">
                <a:solidFill>
                  <a:schemeClr val="tx1"/>
                </a:solidFill>
                <a:latin typeface="Georgia" panose="02040502050405020303" pitchFamily="18" charset="0"/>
              </a:rPr>
              <a:t>„Участниците </a:t>
            </a:r>
            <a:r>
              <a:rPr lang="ru-RU" sz="1800" b="1" dirty="0">
                <a:solidFill>
                  <a:schemeClr val="tx1"/>
                </a:solidFill>
                <a:latin typeface="Georgia" panose="02040502050405020303" pitchFamily="18" charset="0"/>
              </a:rPr>
              <a:t>следва да притежават права за представителство и търговия на предлаганото превозно средство от производителя</a:t>
            </a:r>
            <a:r>
              <a:rPr lang="ru-RU" sz="1800" dirty="0">
                <a:solidFill>
                  <a:schemeClr val="tx1"/>
                </a:solidFill>
                <a:latin typeface="Georgia" panose="02040502050405020303" pitchFamily="18" charset="0"/>
              </a:rPr>
              <a:t>. За целта към техническите предложения следва да се приложи копие от оторизационно писмо/сертификат или друг документ, издаден от производителя или официален негов представител, удостоверяващ правата за представителство и търговия.“</a:t>
            </a:r>
          </a:p>
          <a:p>
            <a:pPr marL="0" indent="0" algn="just">
              <a:buClr>
                <a:srgbClr val="FFFFFF"/>
              </a:buClr>
              <a:buNone/>
            </a:pPr>
            <a:r>
              <a:rPr lang="ru-RU" sz="1800" dirty="0">
                <a:solidFill>
                  <a:schemeClr val="tx1"/>
                </a:solidFill>
                <a:latin typeface="Georgia" panose="02040502050405020303" pitchFamily="18" charset="0"/>
              </a:rPr>
              <a:t>В Образец 1 „Предложение за изпълнение на поръчката“, част от документацията за поръчката, е посочено следното:</a:t>
            </a:r>
          </a:p>
          <a:p>
            <a:pPr marL="0" indent="0" algn="just">
              <a:buClr>
                <a:srgbClr val="FFFFFF"/>
              </a:buClr>
              <a:buNone/>
            </a:pPr>
            <a:r>
              <a:rPr lang="ru-RU" sz="1800" dirty="0">
                <a:solidFill>
                  <a:schemeClr val="tx1"/>
                </a:solidFill>
                <a:latin typeface="Georgia" panose="02040502050405020303" pitchFamily="18" charset="0"/>
              </a:rPr>
              <a:t>„т. 6. Декларираме, че сме оторизирани от производителя или от негов официален представител за представителство и търговия на предлаганото ново моторно превозно средство.“Бенефициерът сочи, че въведеното изискване е условие за изпълнение на договора като характеристика на самото изпълнение, а не е поставено като критерий за подбор.</a:t>
            </a:r>
          </a:p>
          <a:p>
            <a:pPr marL="0" indent="0" algn="just">
              <a:buClr>
                <a:srgbClr val="FFFFFF"/>
              </a:buClr>
              <a:buNone/>
            </a:pPr>
            <a:r>
              <a:rPr lang="ru-RU" sz="1800" dirty="0" smtClean="0">
                <a:solidFill>
                  <a:schemeClr val="tx1"/>
                </a:solidFill>
                <a:latin typeface="Georgia" panose="02040502050405020303" pitchFamily="18" charset="0"/>
              </a:rPr>
              <a:t>Съдът </a:t>
            </a:r>
            <a:r>
              <a:rPr lang="ru-RU" sz="1800" dirty="0">
                <a:solidFill>
                  <a:schemeClr val="tx1"/>
                </a:solidFill>
                <a:latin typeface="Georgia" panose="02040502050405020303" pitchFamily="18" charset="0"/>
              </a:rPr>
              <a:t>е потвърдил установеното от НО нарушение на чл. 2, ал. 1, т. 1 и т. 2 и чл. 49, ал. 1 от ЗОП, представляващо представлява нередност по т. 11, буква „б” от Приложение № 1 към чл. 2, ал. 1 от Наредбата за посочване на нередности - Използване на основания за отстраняване, критерии за подбор, критерии за възлагане, условия за изпълнение на поръчката, или технически спецификации, които не са дискриминационни по смисъла на т. 10 от настоящото приложение, но ограничават достъпа на кандидатите или участниците в случаите, при които са приложени дискриминационни критерии/условия/спецификации, но е налице минимално ниво на конкуренция, т.е. получени са две или повече оферти, които са допуснати и отговарят на критериите за подбор". (</a:t>
            </a:r>
            <a:r>
              <a:rPr lang="ru-RU" sz="1800" dirty="0" smtClean="0">
                <a:solidFill>
                  <a:schemeClr val="tx1"/>
                </a:solidFill>
                <a:latin typeface="Georgia" panose="02040502050405020303" pitchFamily="18" charset="0"/>
              </a:rPr>
              <a:t>Решение </a:t>
            </a:r>
            <a:r>
              <a:rPr lang="ru-RU" sz="1800" dirty="0">
                <a:solidFill>
                  <a:schemeClr val="tx1"/>
                </a:solidFill>
                <a:latin typeface="Georgia" panose="02040502050405020303" pitchFamily="18" charset="0"/>
              </a:rPr>
              <a:t>№ 8134 </a:t>
            </a:r>
            <a:r>
              <a:rPr lang="ru-RU" sz="1800" dirty="0" smtClean="0">
                <a:solidFill>
                  <a:schemeClr val="tx1"/>
                </a:solidFill>
                <a:latin typeface="Georgia" panose="02040502050405020303" pitchFamily="18" charset="0"/>
              </a:rPr>
              <a:t>от </a:t>
            </a:r>
            <a:r>
              <a:rPr lang="ru-RU" sz="1800" dirty="0">
                <a:solidFill>
                  <a:schemeClr val="tx1"/>
                </a:solidFill>
                <a:latin typeface="Georgia" panose="02040502050405020303" pitchFamily="18" charset="0"/>
              </a:rPr>
              <a:t>26.07.2023 Г. </a:t>
            </a:r>
            <a:r>
              <a:rPr lang="ru-RU" sz="1800" dirty="0" smtClean="0">
                <a:solidFill>
                  <a:schemeClr val="tx1"/>
                </a:solidFill>
                <a:latin typeface="Georgia" panose="02040502050405020303" pitchFamily="18" charset="0"/>
              </a:rPr>
              <a:t>по адм. д. № </a:t>
            </a:r>
            <a:r>
              <a:rPr lang="ru-RU" sz="1800" dirty="0">
                <a:solidFill>
                  <a:schemeClr val="tx1"/>
                </a:solidFill>
                <a:latin typeface="Georgia" panose="02040502050405020303" pitchFamily="18" charset="0"/>
              </a:rPr>
              <a:t>3161/2023 Г., VІІ </a:t>
            </a:r>
            <a:r>
              <a:rPr lang="ru-RU" sz="1800" dirty="0" smtClean="0">
                <a:solidFill>
                  <a:schemeClr val="tx1"/>
                </a:solidFill>
                <a:latin typeface="Georgia" panose="02040502050405020303" pitchFamily="18" charset="0"/>
              </a:rPr>
              <a:t>отд. на ВАС</a:t>
            </a:r>
            <a:r>
              <a:rPr lang="ru-RU" sz="1800" dirty="0">
                <a:solidFill>
                  <a:schemeClr val="tx1"/>
                </a:solidFill>
                <a:latin typeface="Georgia" panose="02040502050405020303" pitchFamily="18" charset="0"/>
              </a:rPr>
              <a:t>);</a:t>
            </a:r>
          </a:p>
          <a:p>
            <a:pPr marL="0" indent="0" algn="just">
              <a:buClr>
                <a:srgbClr val="FFFFFF"/>
              </a:buClr>
              <a:buNone/>
            </a:pPr>
            <a:endParaRPr lang="ru-RU" sz="1800" dirty="0">
              <a:solidFill>
                <a:schemeClr val="tx1"/>
              </a:solidFill>
              <a:latin typeface="Georgia" panose="02040502050405020303" pitchFamily="18" charset="0"/>
            </a:endParaRPr>
          </a:p>
          <a:p>
            <a:pPr marL="0" lvl="0" indent="0" algn="just">
              <a:buClr>
                <a:srgbClr val="FFFFFF"/>
              </a:buClr>
              <a:buNone/>
            </a:pPr>
            <a:endParaRPr lang="ru-RU" sz="1600" dirty="0">
              <a:solidFill>
                <a:srgbClr val="FFFFFF"/>
              </a:solidFill>
            </a:endParaRPr>
          </a:p>
          <a:p>
            <a:pPr algn="just"/>
            <a:endParaRPr lang="en-US" dirty="0"/>
          </a:p>
        </p:txBody>
      </p:sp>
      <p:pic>
        <p:nvPicPr>
          <p:cNvPr id="4" name="Picture 3" descr="Free vector graphic: Car, Sports, Automobile, Automotive - Free Imag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228" y="2680855"/>
            <a:ext cx="3192843" cy="1756064"/>
          </a:xfrm>
          <a:prstGeom prst="rect">
            <a:avLst/>
          </a:prstGeom>
        </p:spPr>
      </p:pic>
    </p:spTree>
    <p:extLst>
      <p:ext uri="{BB962C8B-B14F-4D97-AF65-F5344CB8AC3E}">
        <p14:creationId xmlns:p14="http://schemas.microsoft.com/office/powerpoint/2010/main" val="27673300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1033" y="80185"/>
            <a:ext cx="8194158" cy="907505"/>
          </a:xfrm>
        </p:spPr>
        <p:txBody>
          <a:bodyPr>
            <a:normAutofit/>
          </a:bodyPr>
          <a:lstStyle/>
          <a:p>
            <a:pPr algn="ctr"/>
            <a:r>
              <a:rPr lang="ru-RU" sz="2800" b="1" dirty="0" smtClean="0">
                <a:solidFill>
                  <a:srgbClr val="0070C0"/>
                </a:solidFill>
                <a:latin typeface="Georgia" panose="02040502050405020303" pitchFamily="18" charset="0"/>
              </a:rPr>
              <a:t>Други </a:t>
            </a:r>
            <a:r>
              <a:rPr lang="ru-RU" sz="2800" b="1" dirty="0">
                <a:solidFill>
                  <a:srgbClr val="0070C0"/>
                </a:solidFill>
                <a:latin typeface="Georgia" panose="02040502050405020303" pitchFamily="18" charset="0"/>
              </a:rPr>
              <a:t>ограничителни изисквания</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491345" y="1253504"/>
            <a:ext cx="8052955" cy="5749968"/>
          </a:xfrm>
        </p:spPr>
        <p:txBody>
          <a:bodyPr>
            <a:normAutofit/>
          </a:bodyPr>
          <a:lstStyle/>
          <a:p>
            <a:pPr marL="0" lvl="0" indent="0" algn="just">
              <a:buClr>
                <a:srgbClr val="FFFFFF"/>
              </a:buClr>
              <a:buNone/>
            </a:pPr>
            <a:r>
              <a:rPr lang="ru-RU" sz="1800" dirty="0">
                <a:solidFill>
                  <a:srgbClr val="FFFFFF"/>
                </a:solidFill>
              </a:rPr>
              <a:t>В случай на установяване на конфликт на </a:t>
            </a:r>
            <a:r>
              <a:rPr lang="ru-RU" sz="1800" dirty="0" smtClean="0">
                <a:solidFill>
                  <a:srgbClr val="FFFFFF"/>
                </a:solidFill>
              </a:rPr>
              <a:t>лнителни </a:t>
            </a:r>
            <a:r>
              <a:rPr lang="ru-RU" sz="1800" dirty="0">
                <a:solidFill>
                  <a:srgbClr val="FFFFFF"/>
                </a:solidFill>
              </a:rPr>
              <a:t>подходящи действия в съответствие с приложимото право</a:t>
            </a:r>
            <a:r>
              <a:rPr lang="ru-RU" sz="1800" dirty="0" smtClean="0">
                <a:solidFill>
                  <a:srgbClr val="FFFFFF"/>
                </a:solidFill>
              </a:rPr>
              <a:t>.</a:t>
            </a:r>
          </a:p>
          <a:p>
            <a:pPr marL="0" indent="0" algn="just">
              <a:buClr>
                <a:srgbClr val="FFFFFF"/>
              </a:buClr>
              <a:buNone/>
            </a:pPr>
            <a:r>
              <a:rPr lang="ru-RU" sz="1800" dirty="0">
                <a:solidFill>
                  <a:schemeClr val="tx1"/>
                </a:solidFill>
                <a:latin typeface="Georgia" panose="02040502050405020303" pitchFamily="18" charset="0"/>
              </a:rPr>
              <a:t>При проверка на избор с публична покана по ПМС № 160/2016 г. за доставка за закупуване на </a:t>
            </a:r>
            <a:r>
              <a:rPr lang="ru-RU" sz="1800" dirty="0" smtClean="0">
                <a:solidFill>
                  <a:schemeClr val="tx1"/>
                </a:solidFill>
                <a:latin typeface="Georgia" panose="02040502050405020303" pitchFamily="18" charset="0"/>
              </a:rPr>
              <a:t>ново </a:t>
            </a:r>
            <a:r>
              <a:rPr lang="ru-RU" sz="1800" dirty="0">
                <a:solidFill>
                  <a:schemeClr val="tx1"/>
                </a:solidFill>
                <a:latin typeface="Georgia" panose="02040502050405020303" pitchFamily="18" charset="0"/>
              </a:rPr>
              <a:t>технологично оборудване е установено, че кандидатът следва да докаже наличието на </a:t>
            </a:r>
            <a:r>
              <a:rPr lang="ru-RU" sz="1800" dirty="0" smtClean="0">
                <a:solidFill>
                  <a:schemeClr val="tx1"/>
                </a:solidFill>
                <a:latin typeface="Georgia" panose="02040502050405020303" pitchFamily="18" charset="0"/>
              </a:rPr>
              <a:t>собствени </a:t>
            </a:r>
            <a:r>
              <a:rPr lang="ru-RU" sz="1800" dirty="0">
                <a:solidFill>
                  <a:schemeClr val="tx1"/>
                </a:solidFill>
                <a:latin typeface="Georgia" panose="02040502050405020303" pitchFamily="18" charset="0"/>
              </a:rPr>
              <a:t>или наети поне 2 сервизни бази в България. </a:t>
            </a:r>
            <a:endParaRPr lang="en-US" sz="1800" dirty="0" smtClean="0">
              <a:solidFill>
                <a:schemeClr val="tx1"/>
              </a:solidFill>
              <a:latin typeface="Georgia" panose="02040502050405020303" pitchFamily="18" charset="0"/>
            </a:endParaRPr>
          </a:p>
          <a:p>
            <a:pPr marL="0" indent="0" algn="just">
              <a:buClr>
                <a:srgbClr val="FFFFFF"/>
              </a:buClr>
              <a:buNone/>
            </a:pPr>
            <a:r>
              <a:rPr lang="ru-RU" sz="1800" dirty="0" smtClean="0">
                <a:solidFill>
                  <a:schemeClr val="tx1"/>
                </a:solidFill>
                <a:latin typeface="Georgia" panose="02040502050405020303" pitchFamily="18" charset="0"/>
              </a:rPr>
              <a:t>Изискването </a:t>
            </a:r>
            <a:r>
              <a:rPr lang="ru-RU" sz="1800" dirty="0">
                <a:solidFill>
                  <a:schemeClr val="tx1"/>
                </a:solidFill>
                <a:latin typeface="Georgia" panose="02040502050405020303" pitchFamily="18" charset="0"/>
              </a:rPr>
              <a:t>се доказва с документ, </a:t>
            </a:r>
            <a:r>
              <a:rPr lang="ru-RU" sz="1800" dirty="0" smtClean="0">
                <a:solidFill>
                  <a:schemeClr val="tx1"/>
                </a:solidFill>
                <a:latin typeface="Georgia" panose="02040502050405020303" pitchFamily="18" charset="0"/>
              </a:rPr>
              <a:t>доказващ </a:t>
            </a:r>
            <a:r>
              <a:rPr lang="ru-RU" sz="1800" dirty="0">
                <a:solidFill>
                  <a:schemeClr val="tx1"/>
                </a:solidFill>
                <a:latin typeface="Georgia" panose="02040502050405020303" pitchFamily="18" charset="0"/>
              </a:rPr>
              <a:t>наличие на сервизна база. Изискването за местоположението на сервизните бази </a:t>
            </a:r>
            <a:r>
              <a:rPr lang="ru-RU" sz="1800" dirty="0" smtClean="0">
                <a:solidFill>
                  <a:schemeClr val="tx1"/>
                </a:solidFill>
                <a:latin typeface="Georgia" panose="02040502050405020303" pitchFamily="18" charset="0"/>
              </a:rPr>
              <a:t>- територията </a:t>
            </a:r>
            <a:r>
              <a:rPr lang="ru-RU" sz="1800" dirty="0">
                <a:solidFill>
                  <a:schemeClr val="tx1"/>
                </a:solidFill>
                <a:latin typeface="Georgia" panose="02040502050405020303" pitchFamily="18" charset="0"/>
              </a:rPr>
              <a:t>на България към момента на подаване на офертата има разубеждаващ ефект. Тъй </a:t>
            </a:r>
            <a:r>
              <a:rPr lang="ru-RU" sz="1800" dirty="0" smtClean="0">
                <a:solidFill>
                  <a:schemeClr val="tx1"/>
                </a:solidFill>
                <a:latin typeface="Georgia" panose="02040502050405020303" pitchFamily="18" charset="0"/>
              </a:rPr>
              <a:t>като </a:t>
            </a:r>
            <a:r>
              <a:rPr lang="ru-RU" sz="1800" dirty="0">
                <a:solidFill>
                  <a:schemeClr val="tx1"/>
                </a:solidFill>
                <a:latin typeface="Georgia" panose="02040502050405020303" pitchFamily="18" charset="0"/>
              </a:rPr>
              <a:t>участниците нямат сигурност, че ще бъдат избрани за изпълнители, за тях не е налице </a:t>
            </a:r>
            <a:r>
              <a:rPr lang="ru-RU" sz="1800" dirty="0" smtClean="0">
                <a:solidFill>
                  <a:schemeClr val="tx1"/>
                </a:solidFill>
                <a:latin typeface="Georgia" panose="02040502050405020303" pitchFamily="18" charset="0"/>
              </a:rPr>
              <a:t>икономически </a:t>
            </a:r>
            <a:r>
              <a:rPr lang="ru-RU" sz="1800" dirty="0">
                <a:solidFill>
                  <a:schemeClr val="tx1"/>
                </a:solidFill>
                <a:latin typeface="Georgia" panose="02040502050405020303" pitchFamily="18" charset="0"/>
              </a:rPr>
              <a:t>интерес да осигурят изискуемите минимум два броя обекти, само за да участват </a:t>
            </a:r>
            <a:r>
              <a:rPr lang="ru-RU" sz="1800" dirty="0" smtClean="0">
                <a:solidFill>
                  <a:schemeClr val="tx1"/>
                </a:solidFill>
                <a:latin typeface="Georgia" panose="02040502050405020303" pitchFamily="18" charset="0"/>
              </a:rPr>
              <a:t>в </a:t>
            </a:r>
            <a:r>
              <a:rPr lang="ru-RU" sz="1800" dirty="0">
                <a:solidFill>
                  <a:schemeClr val="tx1"/>
                </a:solidFill>
                <a:latin typeface="Georgia" panose="02040502050405020303" pitchFamily="18" charset="0"/>
              </a:rPr>
              <a:t>процедурата. </a:t>
            </a:r>
            <a:endParaRPr lang="en-US" sz="1800" dirty="0" smtClean="0">
              <a:solidFill>
                <a:schemeClr val="tx1"/>
              </a:solidFill>
              <a:latin typeface="Georgia" panose="02040502050405020303" pitchFamily="18" charset="0"/>
            </a:endParaRPr>
          </a:p>
          <a:p>
            <a:pPr marL="0" indent="0" algn="just">
              <a:buClr>
                <a:srgbClr val="FFFFFF"/>
              </a:buClr>
              <a:buNone/>
            </a:pPr>
            <a:r>
              <a:rPr lang="ru-RU" sz="1800" dirty="0" smtClean="0">
                <a:solidFill>
                  <a:schemeClr val="tx1"/>
                </a:solidFill>
                <a:latin typeface="Georgia" panose="02040502050405020303" pitchFamily="18" charset="0"/>
              </a:rPr>
              <a:t>С </a:t>
            </a:r>
            <a:r>
              <a:rPr lang="ru-RU" sz="1800" dirty="0">
                <a:solidFill>
                  <a:schemeClr val="tx1"/>
                </a:solidFill>
                <a:latin typeface="Georgia" panose="02040502050405020303" pitchFamily="18" charset="0"/>
              </a:rPr>
              <a:t>поставеното условие се ограничава възможността за участие на </a:t>
            </a:r>
            <a:r>
              <a:rPr lang="ru-RU" sz="1800" dirty="0" smtClean="0">
                <a:solidFill>
                  <a:schemeClr val="tx1"/>
                </a:solidFill>
                <a:latin typeface="Georgia" panose="02040502050405020303" pitchFamily="18" charset="0"/>
              </a:rPr>
              <a:t>икономически </a:t>
            </a:r>
            <a:r>
              <a:rPr lang="ru-RU" sz="1800" dirty="0">
                <a:solidFill>
                  <a:schemeClr val="tx1"/>
                </a:solidFill>
                <a:latin typeface="Georgia" panose="02040502050405020303" pitchFamily="18" charset="0"/>
              </a:rPr>
              <a:t>оператори, които имат опита и възможностите да изпълнят доставката и </a:t>
            </a:r>
            <a:r>
              <a:rPr lang="ru-RU" sz="1800" dirty="0" smtClean="0">
                <a:solidFill>
                  <a:schemeClr val="tx1"/>
                </a:solidFill>
                <a:latin typeface="Georgia" panose="02040502050405020303" pitchFamily="18" charset="0"/>
              </a:rPr>
              <a:t>сервизирането </a:t>
            </a:r>
            <a:r>
              <a:rPr lang="ru-RU" sz="1800" dirty="0">
                <a:solidFill>
                  <a:schemeClr val="tx1"/>
                </a:solidFill>
                <a:latin typeface="Georgia" panose="02040502050405020303" pitchFamily="18" charset="0"/>
              </a:rPr>
              <a:t>на техниката, но не разполагат със сервизна база на територията на страната </a:t>
            </a:r>
            <a:r>
              <a:rPr lang="ru-RU" sz="1800" dirty="0" smtClean="0">
                <a:solidFill>
                  <a:schemeClr val="tx1"/>
                </a:solidFill>
                <a:latin typeface="Georgia" panose="02040502050405020303" pitchFamily="18" charset="0"/>
              </a:rPr>
              <a:t>при </a:t>
            </a:r>
            <a:r>
              <a:rPr lang="ru-RU" sz="1800" dirty="0">
                <a:solidFill>
                  <a:schemeClr val="tx1"/>
                </a:solidFill>
                <a:latin typeface="Georgia" panose="02040502050405020303" pitchFamily="18" charset="0"/>
              </a:rPr>
              <a:t>подаване на офертата. Възложителят е заложил необосновано изискване на </a:t>
            </a:r>
            <a:r>
              <a:rPr lang="ru-RU" sz="1800" dirty="0" smtClean="0">
                <a:solidFill>
                  <a:schemeClr val="tx1"/>
                </a:solidFill>
                <a:latin typeface="Georgia" panose="02040502050405020303" pitchFamily="18" charset="0"/>
              </a:rPr>
              <a:t>национален/регионален </a:t>
            </a:r>
            <a:r>
              <a:rPr lang="ru-RU" sz="1800" dirty="0">
                <a:solidFill>
                  <a:schemeClr val="tx1"/>
                </a:solidFill>
                <a:latin typeface="Georgia" panose="02040502050405020303" pitchFamily="18" charset="0"/>
              </a:rPr>
              <a:t>признак.</a:t>
            </a:r>
          </a:p>
          <a:p>
            <a:pPr marL="0" lvl="0" indent="0" algn="just">
              <a:buClr>
                <a:srgbClr val="FFFFFF"/>
              </a:buClr>
              <a:buNone/>
            </a:pPr>
            <a:endParaRPr lang="ru-RU" sz="1600" dirty="0">
              <a:solidFill>
                <a:srgbClr val="FFFFFF"/>
              </a:solidFill>
            </a:endParaRPr>
          </a:p>
          <a:p>
            <a:pPr algn="just"/>
            <a:endParaRPr lang="en-US" dirty="0"/>
          </a:p>
        </p:txBody>
      </p:sp>
      <p:pic>
        <p:nvPicPr>
          <p:cNvPr id="6" name="Picture 5" descr="Car Mechanic Tires · Free image on Pixab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72913" y="2552780"/>
            <a:ext cx="2738120" cy="2083981"/>
          </a:xfrm>
          <a:prstGeom prst="rect">
            <a:avLst/>
          </a:prstGeom>
        </p:spPr>
      </p:pic>
    </p:spTree>
    <p:extLst>
      <p:ext uri="{BB962C8B-B14F-4D97-AF65-F5344CB8AC3E}">
        <p14:creationId xmlns:p14="http://schemas.microsoft.com/office/powerpoint/2010/main" val="7994352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5824" y="-414868"/>
            <a:ext cx="10772775" cy="1932874"/>
          </a:xfrm>
        </p:spPr>
        <p:txBody>
          <a:bodyPr>
            <a:normAutofit/>
          </a:bodyPr>
          <a:lstStyle/>
          <a:p>
            <a:pPr algn="ctr"/>
            <a:r>
              <a:rPr lang="ru-RU" sz="2800" b="1" dirty="0">
                <a:solidFill>
                  <a:srgbClr val="0070C0"/>
                </a:solidFill>
                <a:latin typeface="Georgia" panose="02040502050405020303" pitchFamily="18" charset="0"/>
              </a:rPr>
              <a:t>Други ограничителни изисквания</a:t>
            </a:r>
            <a:endParaRPr lang="bg-BG"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595306" y="1857375"/>
            <a:ext cx="7185803" cy="4645850"/>
          </a:xfrm>
        </p:spPr>
        <p:txBody>
          <a:bodyPr>
            <a:normAutofit fontScale="92500" lnSpcReduction="10000"/>
          </a:bodyPr>
          <a:lstStyle/>
          <a:p>
            <a:pPr marL="0" indent="0" algn="just">
              <a:buNone/>
            </a:pPr>
            <a:r>
              <a:rPr lang="ru-RU" sz="1800" dirty="0">
                <a:latin typeface="Georgia" panose="02040502050405020303" pitchFamily="18" charset="0"/>
              </a:rPr>
              <a:t>В техническата спецификация по поръчката възложителят е описал началото и края на участъците, по които ще се строи, както и дължината на отделните участъци.</a:t>
            </a:r>
          </a:p>
          <a:p>
            <a:pPr marL="0" indent="0" algn="just">
              <a:buNone/>
            </a:pPr>
            <a:r>
              <a:rPr lang="ru-RU" sz="1800" dirty="0">
                <a:latin typeface="Georgia" panose="02040502050405020303" pitchFamily="18" charset="0"/>
              </a:rPr>
              <a:t>Възложителят е поставил изисквания за доказване на опит и изпълнен обем от строителни дейности, които надвишават обема от строителни дейности приблизително 1,5 пъти за всяка от проверените обособени позиции. Поставените изисквания са </a:t>
            </a:r>
            <a:r>
              <a:rPr lang="ru-RU" sz="1800" b="1" dirty="0">
                <a:latin typeface="Georgia" panose="02040502050405020303" pitchFamily="18" charset="0"/>
              </a:rPr>
              <a:t>непропорционални</a:t>
            </a:r>
            <a:r>
              <a:rPr lang="ru-RU" sz="1800" dirty="0">
                <a:latin typeface="Georgia" panose="02040502050405020303" pitchFamily="18" charset="0"/>
              </a:rPr>
              <a:t> на обема от дейности, които ще се изпълняват по двете позиции. С поставените изисквания необосновано се ограничават икономическите оператори, които са реализирали обем от строителни дейности, съпоставими и равни с предвидените обеми, но не са реализирали изискуемия от възложителя по-голям обем от строителни дейности. </a:t>
            </a:r>
          </a:p>
          <a:p>
            <a:pPr marL="0" indent="0" algn="just">
              <a:buNone/>
            </a:pPr>
            <a:r>
              <a:rPr lang="ru-RU" sz="1800" dirty="0">
                <a:latin typeface="Georgia" panose="02040502050405020303" pitchFamily="18" charset="0"/>
              </a:rPr>
              <a:t>Нарушен е чл. 59, ал. 2 и чл. 2, ал. 2 във връзка с чл. 63, ал. 1 от ЗОП. </a:t>
            </a:r>
          </a:p>
          <a:p>
            <a:pPr marL="0" indent="0" algn="just">
              <a:buNone/>
            </a:pPr>
            <a:r>
              <a:rPr lang="ru-RU" sz="1800" dirty="0">
                <a:latin typeface="Georgia" panose="02040502050405020303" pitchFamily="18" charset="0"/>
              </a:rPr>
              <a:t>В допълнение указанието „при участие в повече от една обособена позиция, изискването за дължина на пътните участъци се прилага сумарно“ изисква при участие в повече от една обособена позиция, участниците да са реализирали обем от строителни дейности, равен на сбора от линейните метри, поставени като минимални изисквания за съответните позиции. </a:t>
            </a:r>
          </a:p>
        </p:txBody>
      </p:sp>
      <p:pic>
        <p:nvPicPr>
          <p:cNvPr id="7" name="Shape 73"/>
          <p:cNvPicPr/>
          <p:nvPr/>
        </p:nvPicPr>
        <p:blipFill>
          <a:blip r:embed="rId2"/>
          <a:stretch/>
        </p:blipFill>
        <p:spPr>
          <a:xfrm>
            <a:off x="8438333" y="2286637"/>
            <a:ext cx="3331150" cy="3647824"/>
          </a:xfrm>
          <a:prstGeom prst="rect">
            <a:avLst/>
          </a:prstGeom>
        </p:spPr>
      </p:pic>
    </p:spTree>
    <p:extLst>
      <p:ext uri="{BB962C8B-B14F-4D97-AF65-F5344CB8AC3E}">
        <p14:creationId xmlns:p14="http://schemas.microsoft.com/office/powerpoint/2010/main" val="6073630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4324" y="433859"/>
            <a:ext cx="10772775" cy="1658198"/>
          </a:xfrm>
        </p:spPr>
        <p:txBody>
          <a:bodyPr>
            <a:normAutofit/>
          </a:bodyPr>
          <a:lstStyle/>
          <a:p>
            <a:pPr algn="ctr"/>
            <a:r>
              <a:rPr lang="bg-BG" sz="2800" b="1" dirty="0" smtClean="0">
                <a:solidFill>
                  <a:srgbClr val="0070C0"/>
                </a:solidFill>
                <a:latin typeface="Georgia" panose="02040502050405020303" pitchFamily="18" charset="0"/>
              </a:rPr>
              <a:t>Критерии за възлагане – чл. 70 от ЗОП</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1905000" y="2011680"/>
            <a:ext cx="10160000" cy="4516120"/>
          </a:xfrm>
        </p:spPr>
        <p:txBody>
          <a:bodyPr>
            <a:normAutofit fontScale="77500" lnSpcReduction="20000"/>
          </a:bodyPr>
          <a:lstStyle/>
          <a:p>
            <a:pPr algn="just"/>
            <a:r>
              <a:rPr lang="bg-BG" dirty="0">
                <a:latin typeface="Georgia" panose="02040502050405020303" pitchFamily="18" charset="0"/>
              </a:rPr>
              <a:t>ЗОП регламентира три </a:t>
            </a:r>
            <a:r>
              <a:rPr lang="bg-BG" b="1" dirty="0">
                <a:latin typeface="Georgia" panose="02040502050405020303" pitchFamily="18" charset="0"/>
              </a:rPr>
              <a:t>критерия за възлагане</a:t>
            </a:r>
            <a:r>
              <a:rPr lang="bg-BG" dirty="0">
                <a:latin typeface="Georgia" panose="02040502050405020303" pitchFamily="18" charset="0"/>
              </a:rPr>
              <a:t> –чл.70,ал.2, т.1,2 и 3 ЗОП;</a:t>
            </a:r>
            <a:endParaRPr lang="en-US" dirty="0">
              <a:latin typeface="Georgia" panose="02040502050405020303" pitchFamily="18" charset="0"/>
            </a:endParaRPr>
          </a:p>
          <a:p>
            <a:pPr algn="just"/>
            <a:r>
              <a:rPr lang="bg-BG" dirty="0">
                <a:latin typeface="Georgia" panose="02040502050405020303" pitchFamily="18" charset="0"/>
              </a:rPr>
              <a:t>Критерият за възлагане „оптимално съотношение качество/цена“ трябва да съдържа </a:t>
            </a:r>
            <a:r>
              <a:rPr lang="bg-BG" b="1" dirty="0">
                <a:latin typeface="Georgia" panose="02040502050405020303" pitchFamily="18" charset="0"/>
              </a:rPr>
              <a:t>показатели за оценка – чл.70, ал.4, т.1,2,3 ЗОП.</a:t>
            </a:r>
            <a:endParaRPr lang="en-US" dirty="0">
              <a:latin typeface="Georgia" panose="02040502050405020303" pitchFamily="18" charset="0"/>
            </a:endParaRPr>
          </a:p>
          <a:p>
            <a:pPr algn="just"/>
            <a:r>
              <a:rPr lang="bg-BG" b="1" dirty="0">
                <a:latin typeface="Georgia" panose="02040502050405020303" pitchFamily="18" charset="0"/>
              </a:rPr>
              <a:t>Показателите за оценка </a:t>
            </a:r>
            <a:r>
              <a:rPr lang="bg-BG" dirty="0">
                <a:latin typeface="Georgia" panose="02040502050405020303" pitchFamily="18" charset="0"/>
              </a:rPr>
              <a:t>трябва да са свързани с </a:t>
            </a:r>
            <a:r>
              <a:rPr lang="bg-BG" u="sng" dirty="0">
                <a:latin typeface="Georgia" panose="02040502050405020303" pitchFamily="18" charset="0"/>
              </a:rPr>
              <a:t>предмета на поръчката, да не дават неограничена свобода на избор и да гарантират реална конкуренция – чл.70, ал.5 ЗОП. </a:t>
            </a:r>
            <a:r>
              <a:rPr lang="bg-BG" dirty="0">
                <a:latin typeface="Georgia" panose="02040502050405020303" pitchFamily="18" charset="0"/>
              </a:rPr>
              <a:t>Може да са </a:t>
            </a:r>
            <a:r>
              <a:rPr lang="bg-BG" b="1" dirty="0">
                <a:latin typeface="Georgia" panose="02040502050405020303" pitchFamily="18" charset="0"/>
              </a:rPr>
              <a:t>количествени и качествени</a:t>
            </a:r>
            <a:r>
              <a:rPr lang="bg-BG" dirty="0">
                <a:latin typeface="Georgia" panose="02040502050405020303" pitchFamily="18" charset="0"/>
              </a:rPr>
              <a:t>.</a:t>
            </a:r>
            <a:endParaRPr lang="en-US" dirty="0">
              <a:latin typeface="Georgia" panose="02040502050405020303" pitchFamily="18" charset="0"/>
            </a:endParaRPr>
          </a:p>
          <a:p>
            <a:pPr algn="just"/>
            <a:r>
              <a:rPr lang="bg-BG" u="sng" dirty="0">
                <a:latin typeface="Georgia" panose="02040502050405020303" pitchFamily="18" charset="0"/>
              </a:rPr>
              <a:t>При повече от един показател за оценка, </a:t>
            </a:r>
            <a:r>
              <a:rPr lang="bg-BG" b="1" u="sng" dirty="0">
                <a:latin typeface="Georgia" panose="02040502050405020303" pitchFamily="18" charset="0"/>
              </a:rPr>
              <a:t>всеки трябва да има определена относителна тежест</a:t>
            </a:r>
            <a:r>
              <a:rPr lang="bg-BG" u="sng" dirty="0">
                <a:latin typeface="Georgia" panose="02040502050405020303" pitchFamily="18" charset="0"/>
              </a:rPr>
              <a:t> –чл.70, ал.6 ЗОП.</a:t>
            </a:r>
            <a:endParaRPr lang="en-US" dirty="0">
              <a:latin typeface="Georgia" panose="02040502050405020303" pitchFamily="18" charset="0"/>
            </a:endParaRPr>
          </a:p>
          <a:p>
            <a:pPr algn="just"/>
            <a:r>
              <a:rPr lang="bg-BG" u="sng" dirty="0">
                <a:latin typeface="Georgia" panose="02040502050405020303" pitchFamily="18" charset="0"/>
              </a:rPr>
              <a:t>Методиката за оценка по тези показатели задължително трябва да включва </a:t>
            </a:r>
            <a:r>
              <a:rPr lang="bg-BG" b="1" u="sng" dirty="0">
                <a:latin typeface="Georgia" panose="02040502050405020303" pitchFamily="18" charset="0"/>
              </a:rPr>
              <a:t>начина на определяне на оценката</a:t>
            </a:r>
            <a:r>
              <a:rPr lang="bg-BG" u="sng" dirty="0">
                <a:latin typeface="Georgia" panose="02040502050405020303" pitchFamily="18" charset="0"/>
              </a:rPr>
              <a:t> – чл.70, ал.7 от ЗОП.</a:t>
            </a:r>
            <a:endParaRPr lang="en-US" dirty="0">
              <a:latin typeface="Georgia" panose="02040502050405020303" pitchFamily="18" charset="0"/>
            </a:endParaRPr>
          </a:p>
          <a:p>
            <a:pPr algn="just"/>
            <a:r>
              <a:rPr lang="bg-BG" dirty="0">
                <a:latin typeface="Georgia" panose="02040502050405020303" pitchFamily="18" charset="0"/>
              </a:rPr>
              <a:t>Начинът на оценяване трябва да дава възможност да се оцени </a:t>
            </a:r>
            <a:r>
              <a:rPr lang="bg-BG" b="1" dirty="0">
                <a:latin typeface="Georgia" panose="02040502050405020303" pitchFamily="18" charset="0"/>
              </a:rPr>
              <a:t>нивото на изпълнение; да се сравнят и оценят обективно предложенията; с достатъчно информация за правилата на оценяване.</a:t>
            </a:r>
            <a:endParaRPr lang="en-US" dirty="0">
              <a:latin typeface="Georgia" panose="02040502050405020303" pitchFamily="18" charset="0"/>
            </a:endParaRPr>
          </a:p>
          <a:p>
            <a:pPr algn="just"/>
            <a:r>
              <a:rPr lang="bg-BG" b="1" dirty="0">
                <a:latin typeface="Georgia" panose="02040502050405020303" pitchFamily="18" charset="0"/>
              </a:rPr>
              <a:t>Характеристиките за оценка трябва да са </a:t>
            </a:r>
            <a:r>
              <a:rPr lang="bg-BG" b="1" dirty="0" err="1">
                <a:latin typeface="Georgia" panose="02040502050405020303" pitchFamily="18" charset="0"/>
              </a:rPr>
              <a:t>относими</a:t>
            </a:r>
            <a:r>
              <a:rPr lang="bg-BG" b="1" dirty="0">
                <a:latin typeface="Georgia" panose="02040502050405020303" pitchFamily="18" charset="0"/>
              </a:rPr>
              <a:t> към всяка от дейностите на оценяване – чл.70, ал.9 ЗОП.</a:t>
            </a:r>
            <a:endParaRPr lang="en-US" dirty="0">
              <a:latin typeface="Georgia" panose="02040502050405020303" pitchFamily="18" charset="0"/>
            </a:endParaRPr>
          </a:p>
          <a:p>
            <a:pPr algn="just"/>
            <a:r>
              <a:rPr lang="bg-BG" b="1" dirty="0">
                <a:latin typeface="Georgia" panose="02040502050405020303" pitchFamily="18" charset="0"/>
              </a:rPr>
              <a:t>Критерии за подбор не може да са едновременно и показатели за оценка – чл.70, ал.12 ДОП.</a:t>
            </a:r>
            <a:endParaRPr lang="en-US" dirty="0">
              <a:latin typeface="Georgia" panose="02040502050405020303" pitchFamily="18" charset="0"/>
            </a:endParaRPr>
          </a:p>
        </p:txBody>
      </p:sp>
      <p:pic>
        <p:nvPicPr>
          <p:cNvPr id="4" name="Shape 26"/>
          <p:cNvPicPr/>
          <p:nvPr/>
        </p:nvPicPr>
        <p:blipFill>
          <a:blip r:embed="rId2"/>
          <a:stretch/>
        </p:blipFill>
        <p:spPr>
          <a:xfrm>
            <a:off x="230504" y="2463800"/>
            <a:ext cx="1674496" cy="1903413"/>
          </a:xfrm>
          <a:prstGeom prst="rect">
            <a:avLst/>
          </a:prstGeom>
        </p:spPr>
      </p:pic>
    </p:spTree>
    <p:extLst>
      <p:ext uri="{BB962C8B-B14F-4D97-AF65-F5344CB8AC3E}">
        <p14:creationId xmlns:p14="http://schemas.microsoft.com/office/powerpoint/2010/main" val="5477320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941531"/>
            <a:ext cx="10772775" cy="1216200"/>
          </a:xfrm>
        </p:spPr>
        <p:txBody>
          <a:bodyPr>
            <a:normAutofit/>
          </a:bodyPr>
          <a:lstStyle/>
          <a:p>
            <a:pPr algn="ctr"/>
            <a:r>
              <a:rPr lang="ru-RU" sz="2400" b="1" dirty="0">
                <a:solidFill>
                  <a:srgbClr val="0070C0"/>
                </a:solidFill>
                <a:latin typeface="Georgia" panose="02040502050405020303" pitchFamily="18" charset="0"/>
              </a:rPr>
              <a:t>Грешки при оценяване на офертите</a:t>
            </a:r>
            <a:endParaRPr lang="en-US" sz="2400" b="1" dirty="0">
              <a:solidFill>
                <a:srgbClr val="0070C0"/>
              </a:solidFill>
              <a:latin typeface="Georgia" panose="02040502050405020303" pitchFamily="18" charset="0"/>
            </a:endParaRPr>
          </a:p>
        </p:txBody>
      </p:sp>
      <p:sp>
        <p:nvSpPr>
          <p:cNvPr id="3" name="Content Placeholder 2"/>
          <p:cNvSpPr>
            <a:spLocks noGrp="1"/>
          </p:cNvSpPr>
          <p:nvPr>
            <p:ph idx="1"/>
          </p:nvPr>
        </p:nvSpPr>
        <p:spPr/>
        <p:txBody>
          <a:bodyPr>
            <a:normAutofit/>
          </a:bodyPr>
          <a:lstStyle/>
          <a:p>
            <a:pPr marL="0" indent="0" algn="just">
              <a:buNone/>
            </a:pPr>
            <a:endParaRPr lang="ru-RU" sz="1800" dirty="0" smtClean="0">
              <a:latin typeface="Georgia" panose="02040502050405020303" pitchFamily="18" charset="0"/>
            </a:endParaRPr>
          </a:p>
          <a:p>
            <a:pPr marL="0" indent="0" algn="just">
              <a:buNone/>
            </a:pPr>
            <a:endParaRPr lang="ru-RU" sz="1800" dirty="0">
              <a:latin typeface="Georgia" panose="02040502050405020303" pitchFamily="18" charset="0"/>
            </a:endParaRPr>
          </a:p>
          <a:p>
            <a:pPr marL="0" indent="0" algn="just">
              <a:buNone/>
            </a:pPr>
            <a:r>
              <a:rPr lang="ru-RU" sz="1800" dirty="0" smtClean="0">
                <a:latin typeface="Georgia" panose="02040502050405020303" pitchFamily="18" charset="0"/>
              </a:rPr>
              <a:t>Изпълнителят </a:t>
            </a:r>
            <a:r>
              <a:rPr lang="ru-RU" sz="1800" dirty="0">
                <a:latin typeface="Georgia" panose="02040502050405020303" pitchFamily="18" charset="0"/>
              </a:rPr>
              <a:t>не отговаря на изискванията на възложителя;</a:t>
            </a:r>
          </a:p>
          <a:p>
            <a:pPr marL="0" indent="0" algn="just">
              <a:buNone/>
            </a:pPr>
            <a:r>
              <a:rPr lang="ru-RU" sz="1800" dirty="0">
                <a:latin typeface="Georgia" panose="02040502050405020303" pitchFamily="18" charset="0"/>
              </a:rPr>
              <a:t>Неоснователно отстраняване на участник;</a:t>
            </a:r>
          </a:p>
          <a:p>
            <a:pPr marL="0" indent="0" algn="just">
              <a:buNone/>
            </a:pPr>
            <a:r>
              <a:rPr lang="ru-RU" sz="1800" dirty="0">
                <a:latin typeface="Georgia" panose="02040502050405020303" pitchFamily="18" charset="0"/>
              </a:rPr>
              <a:t>Незаконосъобразно прилагане на методика за оценка;</a:t>
            </a:r>
          </a:p>
          <a:p>
            <a:pPr marL="0" indent="0" algn="just">
              <a:buNone/>
            </a:pPr>
            <a:r>
              <a:rPr lang="ru-RU" sz="1800" dirty="0">
                <a:latin typeface="Georgia" panose="02040502050405020303" pitchFamily="18" charset="0"/>
              </a:rPr>
              <a:t>Недостатъчна одитна следа;</a:t>
            </a:r>
          </a:p>
          <a:p>
            <a:pPr marL="0" indent="0" algn="just">
              <a:buNone/>
            </a:pPr>
            <a:r>
              <a:rPr lang="ru-RU" sz="1800" dirty="0">
                <a:latin typeface="Georgia" panose="02040502050405020303" pitchFamily="18" charset="0"/>
              </a:rPr>
              <a:t>Изменение на офертата при оценката или подписването на договора</a:t>
            </a:r>
          </a:p>
          <a:p>
            <a:pPr algn="just"/>
            <a:endParaRPr lang="ru-RU" dirty="0">
              <a:latin typeface="Georgia" panose="02040502050405020303" pitchFamily="18" charset="0"/>
            </a:endParaRPr>
          </a:p>
          <a:p>
            <a:endParaRPr lang="en-US" dirty="0"/>
          </a:p>
        </p:txBody>
      </p:sp>
      <p:pic>
        <p:nvPicPr>
          <p:cNvPr id="6" name="Shape 59"/>
          <p:cNvPicPr/>
          <p:nvPr/>
        </p:nvPicPr>
        <p:blipFill>
          <a:blip r:embed="rId2"/>
          <a:stretch/>
        </p:blipFill>
        <p:spPr>
          <a:xfrm>
            <a:off x="8869741" y="2157731"/>
            <a:ext cx="2926080" cy="2914015"/>
          </a:xfrm>
          <a:prstGeom prst="rect">
            <a:avLst/>
          </a:prstGeom>
        </p:spPr>
      </p:pic>
    </p:spTree>
    <p:extLst>
      <p:ext uri="{BB962C8B-B14F-4D97-AF65-F5344CB8AC3E}">
        <p14:creationId xmlns:p14="http://schemas.microsoft.com/office/powerpoint/2010/main" val="38923533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941531"/>
            <a:ext cx="10772775" cy="1216200"/>
          </a:xfrm>
        </p:spPr>
        <p:txBody>
          <a:bodyPr>
            <a:normAutofit/>
          </a:bodyPr>
          <a:lstStyle/>
          <a:p>
            <a:pPr algn="ctr"/>
            <a:r>
              <a:rPr lang="ru-RU" sz="2400" b="1" dirty="0">
                <a:solidFill>
                  <a:srgbClr val="0070C0"/>
                </a:solidFill>
                <a:latin typeface="Georgia" panose="02040502050405020303" pitchFamily="18" charset="0"/>
              </a:rPr>
              <a:t>Критерии за възлагане – чл. 70 от </a:t>
            </a:r>
            <a:r>
              <a:rPr lang="ru-RU" sz="2400" b="1" dirty="0" smtClean="0">
                <a:solidFill>
                  <a:srgbClr val="0070C0"/>
                </a:solidFill>
                <a:latin typeface="Georgia" panose="02040502050405020303" pitchFamily="18" charset="0"/>
              </a:rPr>
              <a:t>ЗОП</a:t>
            </a:r>
            <a:br>
              <a:rPr lang="ru-RU" sz="2400" b="1" dirty="0" smtClean="0">
                <a:solidFill>
                  <a:srgbClr val="0070C0"/>
                </a:solidFill>
                <a:latin typeface="Georgia" panose="02040502050405020303" pitchFamily="18" charset="0"/>
              </a:rPr>
            </a:br>
            <a:r>
              <a:rPr lang="bg-BG" sz="2400" b="1" cap="none" dirty="0" smtClean="0">
                <a:solidFill>
                  <a:srgbClr val="FFC000"/>
                </a:solidFill>
                <a:latin typeface="Georgia" panose="02040502050405020303" pitchFamily="18" charset="0"/>
              </a:rPr>
              <a:t>Практика</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2616199" y="2667000"/>
            <a:ext cx="9575801" cy="4218600"/>
          </a:xfrm>
        </p:spPr>
        <p:txBody>
          <a:bodyPr>
            <a:normAutofit fontScale="92500" lnSpcReduction="20000"/>
          </a:bodyPr>
          <a:lstStyle/>
          <a:p>
            <a:pPr algn="just"/>
            <a:r>
              <a:rPr lang="bg-BG" dirty="0">
                <a:latin typeface="Georgia" panose="02040502050405020303" pitchFamily="18" charset="0"/>
              </a:rPr>
              <a:t>Решение по </a:t>
            </a:r>
            <a:r>
              <a:rPr lang="bg-BG" dirty="0" err="1">
                <a:latin typeface="Georgia" panose="02040502050405020303" pitchFamily="18" charset="0"/>
              </a:rPr>
              <a:t>адм.д</a:t>
            </a:r>
            <a:r>
              <a:rPr lang="bg-BG" dirty="0">
                <a:latin typeface="Georgia" panose="02040502050405020303" pitchFamily="18" charset="0"/>
              </a:rPr>
              <a:t>. №3897/2020 година по описа на ВАС; решение по </a:t>
            </a:r>
            <a:r>
              <a:rPr lang="bg-BG" dirty="0" err="1">
                <a:latin typeface="Georgia" panose="02040502050405020303" pitchFamily="18" charset="0"/>
              </a:rPr>
              <a:t>адм.д</a:t>
            </a:r>
            <a:r>
              <a:rPr lang="bg-BG" dirty="0">
                <a:latin typeface="Georgia" panose="02040502050405020303" pitchFamily="18" charset="0"/>
              </a:rPr>
              <a:t>. № 519/2020 година по описа на ВАС; решение по </a:t>
            </a:r>
            <a:r>
              <a:rPr lang="bg-BG" dirty="0" err="1">
                <a:latin typeface="Georgia" panose="02040502050405020303" pitchFamily="18" charset="0"/>
              </a:rPr>
              <a:t>адм.д</a:t>
            </a:r>
            <a:r>
              <a:rPr lang="bg-BG" dirty="0">
                <a:latin typeface="Georgia" panose="02040502050405020303" pitchFamily="18" charset="0"/>
              </a:rPr>
              <a:t>. №733/2020 година по описа на ВАС; решение по </a:t>
            </a:r>
            <a:r>
              <a:rPr lang="bg-BG" dirty="0" err="1">
                <a:latin typeface="Georgia" panose="02040502050405020303" pitchFamily="18" charset="0"/>
              </a:rPr>
              <a:t>адм.д</a:t>
            </a:r>
            <a:r>
              <a:rPr lang="bg-BG" dirty="0">
                <a:latin typeface="Georgia" panose="02040502050405020303" pitchFamily="18" charset="0"/>
              </a:rPr>
              <a:t>. № 4035/2020 година по описа на ВАС; решение по </a:t>
            </a:r>
            <a:r>
              <a:rPr lang="bg-BG" dirty="0" err="1">
                <a:latin typeface="Georgia" panose="02040502050405020303" pitchFamily="18" charset="0"/>
              </a:rPr>
              <a:t>адм.д</a:t>
            </a:r>
            <a:r>
              <a:rPr lang="bg-BG" dirty="0">
                <a:latin typeface="Georgia" panose="02040502050405020303" pitchFamily="18" charset="0"/>
              </a:rPr>
              <a:t>. № 2541/2020 година по описа на ВАС</a:t>
            </a:r>
            <a:endParaRPr lang="en-US" dirty="0">
              <a:latin typeface="Georgia" panose="02040502050405020303" pitchFamily="18" charset="0"/>
            </a:endParaRPr>
          </a:p>
          <a:p>
            <a:pPr algn="just"/>
            <a:r>
              <a:rPr lang="bg-BG" b="1" u="sng" dirty="0">
                <a:latin typeface="Georgia" panose="02040502050405020303" pitchFamily="18" charset="0"/>
              </a:rPr>
              <a:t>При преценка дали заложените показатели за оценка целят да оценят способността на потенциалните изпълнители за качествено изпълнение на предмета на поръчката, трябва да се направи прецизен анализ на предмета на поръчката и техническата спецификация. </a:t>
            </a:r>
            <a:endParaRPr lang="en-US" dirty="0">
              <a:latin typeface="Georgia" panose="02040502050405020303" pitchFamily="18" charset="0"/>
            </a:endParaRPr>
          </a:p>
          <a:p>
            <a:pPr algn="just"/>
            <a:r>
              <a:rPr lang="bg-BG" dirty="0">
                <a:latin typeface="Georgia" panose="02040502050405020303" pitchFamily="18" charset="0"/>
              </a:rPr>
              <a:t> </a:t>
            </a:r>
            <a:endParaRPr lang="en-US" dirty="0">
              <a:latin typeface="Georgia" panose="02040502050405020303" pitchFamily="18" charset="0"/>
            </a:endParaRPr>
          </a:p>
          <a:p>
            <a:pPr algn="just"/>
            <a:r>
              <a:rPr lang="bg-BG" dirty="0">
                <a:latin typeface="Georgia" panose="02040502050405020303" pitchFamily="18" charset="0"/>
              </a:rPr>
              <a:t>Чл.33 ППЗОП – адм.д.№5997/2020 година по описа на ВАС; </a:t>
            </a:r>
            <a:r>
              <a:rPr lang="bg-BG" dirty="0" err="1">
                <a:latin typeface="Georgia" panose="02040502050405020303" pitchFamily="18" charset="0"/>
              </a:rPr>
              <a:t>адм.д</a:t>
            </a:r>
            <a:r>
              <a:rPr lang="bg-BG" dirty="0">
                <a:latin typeface="Georgia" panose="02040502050405020303" pitchFamily="18" charset="0"/>
              </a:rPr>
              <a:t>. №3885/2020 година по описа на ВАС; </a:t>
            </a:r>
            <a:r>
              <a:rPr lang="bg-BG" dirty="0" err="1">
                <a:latin typeface="Georgia" panose="02040502050405020303" pitchFamily="18" charset="0"/>
              </a:rPr>
              <a:t>адм.д</a:t>
            </a:r>
            <a:r>
              <a:rPr lang="bg-BG" dirty="0">
                <a:latin typeface="Georgia" panose="02040502050405020303" pitchFamily="18" charset="0"/>
              </a:rPr>
              <a:t>. №3897/2020 година по описа на ВАС – забрана за оценка на пълнотата на изложението.</a:t>
            </a:r>
            <a:endParaRPr lang="en-US" dirty="0">
              <a:latin typeface="Georgia" panose="02040502050405020303" pitchFamily="18" charset="0"/>
            </a:endParaRPr>
          </a:p>
          <a:p>
            <a:pPr algn="just"/>
            <a:r>
              <a:rPr lang="bg-BG" dirty="0"/>
              <a:t> </a:t>
            </a:r>
            <a:endParaRPr lang="en-US" dirty="0"/>
          </a:p>
        </p:txBody>
      </p:sp>
      <p:pic>
        <p:nvPicPr>
          <p:cNvPr id="6" name="Shape 67"/>
          <p:cNvPicPr/>
          <p:nvPr/>
        </p:nvPicPr>
        <p:blipFill>
          <a:blip r:embed="rId2"/>
          <a:stretch/>
        </p:blipFill>
        <p:spPr>
          <a:xfrm>
            <a:off x="1" y="2667000"/>
            <a:ext cx="2730500" cy="3987800"/>
          </a:xfrm>
          <a:prstGeom prst="rect">
            <a:avLst/>
          </a:prstGeom>
        </p:spPr>
      </p:pic>
    </p:spTree>
    <p:extLst>
      <p:ext uri="{BB962C8B-B14F-4D97-AF65-F5344CB8AC3E}">
        <p14:creationId xmlns:p14="http://schemas.microsoft.com/office/powerpoint/2010/main" val="30595172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833" y="473941"/>
            <a:ext cx="10772775" cy="1216200"/>
          </a:xfrm>
        </p:spPr>
        <p:txBody>
          <a:bodyPr>
            <a:normAutofit/>
          </a:bodyPr>
          <a:lstStyle/>
          <a:p>
            <a:pPr algn="ctr"/>
            <a:r>
              <a:rPr lang="ru-RU" sz="2400" b="1" dirty="0">
                <a:solidFill>
                  <a:srgbClr val="0070C0"/>
                </a:solidFill>
                <a:latin typeface="Georgia" panose="02040502050405020303" pitchFamily="18" charset="0"/>
              </a:rPr>
              <a:t>Критерии за възлагане – чл. 70 от </a:t>
            </a:r>
            <a:r>
              <a:rPr lang="ru-RU" sz="2400" b="1" dirty="0" smtClean="0">
                <a:solidFill>
                  <a:srgbClr val="0070C0"/>
                </a:solidFill>
                <a:latin typeface="Georgia" panose="02040502050405020303" pitchFamily="18" charset="0"/>
              </a:rPr>
              <a:t>ЗОП</a:t>
            </a:r>
            <a:br>
              <a:rPr lang="ru-RU" sz="2400" b="1" dirty="0" smtClean="0">
                <a:solidFill>
                  <a:srgbClr val="0070C0"/>
                </a:solidFill>
                <a:latin typeface="Georgia" panose="02040502050405020303" pitchFamily="18" charset="0"/>
              </a:rPr>
            </a:br>
            <a:r>
              <a:rPr lang="bg-BG" sz="2400" b="1" cap="none" dirty="0" smtClean="0">
                <a:solidFill>
                  <a:srgbClr val="FFC000"/>
                </a:solidFill>
                <a:latin typeface="Georgia" panose="02040502050405020303" pitchFamily="18" charset="0"/>
              </a:rPr>
              <a:t>Практика</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63643" y="1839191"/>
            <a:ext cx="11939154" cy="5326964"/>
          </a:xfrm>
        </p:spPr>
        <p:txBody>
          <a:bodyPr>
            <a:normAutofit fontScale="55000" lnSpcReduction="20000"/>
          </a:bodyPr>
          <a:lstStyle/>
          <a:p>
            <a:pPr algn="just"/>
            <a:r>
              <a:rPr lang="ru-RU" b="1" dirty="0">
                <a:latin typeface="Georgia" panose="02040502050405020303" pitchFamily="18" charset="0"/>
              </a:rPr>
              <a:t>РЕШЕНИЕ № 12922 ОТ 16.12.2021 Г. ПО АДМ. Д. № 7808/2021 Г., VІІ ОТД. НА ВАС</a:t>
            </a:r>
          </a:p>
          <a:p>
            <a:pPr algn="just"/>
            <a:r>
              <a:rPr lang="ru-RU" dirty="0" smtClean="0">
                <a:latin typeface="Georgia" panose="02040502050405020303" pitchFamily="18" charset="0"/>
              </a:rPr>
              <a:t>Обществената </a:t>
            </a:r>
            <a:r>
              <a:rPr lang="ru-RU" dirty="0">
                <a:latin typeface="Georgia" panose="02040502050405020303" pitchFamily="18" charset="0"/>
              </a:rPr>
              <a:t>поръчка се възлага въз основа на "икономически най-изгодната оферта". "Икономически най-изгодната оферта" се определя по критерий "оптимално съотношение качество/цена". Методиката за комплексна оценка предвижда класирането да се извършва въз основа на два </a:t>
            </a:r>
            <a:r>
              <a:rPr lang="ru-RU" dirty="0" smtClean="0">
                <a:latin typeface="Georgia" panose="02040502050405020303" pitchFamily="18" charset="0"/>
              </a:rPr>
              <a:t>показателя: </a:t>
            </a:r>
            <a:r>
              <a:rPr lang="ru-RU" dirty="0">
                <a:latin typeface="Georgia" panose="02040502050405020303" pitchFamily="18" charset="0"/>
              </a:rPr>
              <a:t>1. Предложение за изпълнение (ПИ), който оценява организацията за изпълнение на поръчката и е с максимална стойност 70 точки; </a:t>
            </a:r>
            <a:r>
              <a:rPr lang="ru-RU" dirty="0" smtClean="0">
                <a:latin typeface="Georgia" panose="02040502050405020303" pitchFamily="18" charset="0"/>
              </a:rPr>
              <a:t>2</a:t>
            </a:r>
            <a:r>
              <a:rPr lang="ru-RU" dirty="0">
                <a:latin typeface="Georgia" panose="02040502050405020303" pitchFamily="18" charset="0"/>
              </a:rPr>
              <a:t>. Предложена цена (ПЦ), който оценява предложената цена за изпълнение на поръчката и е с максимална стойност 30 точки.</a:t>
            </a:r>
          </a:p>
          <a:p>
            <a:pPr algn="just"/>
            <a:r>
              <a:rPr lang="ru-RU" dirty="0">
                <a:latin typeface="Georgia" panose="02040502050405020303" pitchFamily="18" charset="0"/>
              </a:rPr>
              <a:t>Оценка по показател ПИ се формира като сбор от оценките по четири подпоказателя.</a:t>
            </a:r>
          </a:p>
          <a:p>
            <a:pPr algn="just"/>
            <a:r>
              <a:rPr lang="ru-RU" dirty="0">
                <a:latin typeface="Georgia" panose="02040502050405020303" pitchFamily="18" charset="0"/>
              </a:rPr>
              <a:t>Подпоказател ПИ1 - "Изпълнение на задачите" е с тежест 20 точки, като изискването за тяхното получаване е в техническото си предложение участникът да е направил описание на задачите в логическа последователност съобразно с предмета на процедурата. Да са определени стъпките за изпълнение на всяка една от задачите. Стъпките да показват логическа последователност и взаимовръзка със задачите. Предложеното описание за изпълнение на задачите и стъпките да отчита спецификите на процедурата и конкретните цел и резултати.</a:t>
            </a:r>
          </a:p>
          <a:p>
            <a:pPr algn="just"/>
            <a:r>
              <a:rPr lang="ru-RU" dirty="0">
                <a:latin typeface="Georgia" panose="02040502050405020303" pitchFamily="18" charset="0"/>
              </a:rPr>
              <a:t>Подпоказател ПИ2 - "Организация на екип" е с тежест 20 точки, като изискването за тяхното получаване е в техническото си предложение участникът да е направил разпределение на отговорностите и задачите на всички експерти в съответствие с предмета и целите на процедурата. Както и да е определил ролята на всеки един от експертите спрямо задачите по процедурата.</a:t>
            </a:r>
          </a:p>
          <a:p>
            <a:pPr algn="just"/>
            <a:r>
              <a:rPr lang="ru-RU" dirty="0">
                <a:latin typeface="Georgia" panose="02040502050405020303" pitchFamily="18" charset="0"/>
              </a:rPr>
              <a:t>Подпоказател ПИ3 - "Комуникация" е с тежест 15 точки, като изискването за тяхното получаване е в техническото си предложение участникът да е описал начините на комуникация както в екипа на изпълнителя, така и с екипа за управление на възложителя. Участникът да е предложил начин на комуникация и взаимодействие със заинтересовани страни, определени съобразно с предмета на процедурата.</a:t>
            </a:r>
          </a:p>
          <a:p>
            <a:pPr algn="just"/>
            <a:r>
              <a:rPr lang="ru-RU" dirty="0">
                <a:latin typeface="Georgia" panose="02040502050405020303" pitchFamily="18" charset="0"/>
              </a:rPr>
              <a:t>Подпоказател ПИ4 - "Координация на екипа" е с тежест 15 точки, като изискването за тяхното получаване е в техническото си предложение участникът да е предложил конкретни мерки за координация и вътрешен контрол на екипа. Както и да е представена йерархична взаимовръзка между отделните експерти, съобразена с тяхната компетентност и квалификация.</a:t>
            </a:r>
          </a:p>
          <a:p>
            <a:pPr algn="just"/>
            <a:r>
              <a:rPr lang="ru-RU" dirty="0" smtClean="0">
                <a:latin typeface="Georgia" panose="02040502050405020303" pitchFamily="18" charset="0"/>
              </a:rPr>
              <a:t>Извод: </a:t>
            </a:r>
            <a:r>
              <a:rPr lang="ru-RU" b="1" dirty="0" smtClean="0">
                <a:latin typeface="Georgia" panose="02040502050405020303" pitchFamily="18" charset="0"/>
              </a:rPr>
              <a:t>Подпоказателите </a:t>
            </a:r>
            <a:r>
              <a:rPr lang="ru-RU" b="1" dirty="0">
                <a:latin typeface="Georgia" panose="02040502050405020303" pitchFamily="18" charset="0"/>
              </a:rPr>
              <a:t>по показател ПИ, както правилно е приел първоинстанционният съд, не съдържат точни указания за оценяване и не са свързани с предмета на процедурата, който безспорно е "Организиране и провеждане на обществени обсъждания". Същите не гарантират запознаване на участниците с параметрите на оценяване, в рамките на които да предложат оферта, целяща най-добро класиране. Чл. 3, ал. 5, изр. 3 ПМС № 160/2016 въвежда забрана за допускането на неограничена свобода на избор, като критериите за възлагане трябва да гарантират реална конкуренция. Така въведените от възложителя подпоказатели създават неяснота по отношение критериите за поставяне на оценка и предполагат наличие на субективизъм при оценяването</a:t>
            </a:r>
            <a:r>
              <a:rPr lang="ru-RU" dirty="0">
                <a:latin typeface="Georgia" panose="02040502050405020303" pitchFamily="18" charset="0"/>
              </a:rPr>
              <a:t>.</a:t>
            </a:r>
          </a:p>
          <a:p>
            <a:pPr algn="just"/>
            <a:endParaRPr lang="ru-RU" dirty="0">
              <a:latin typeface="Georgia" panose="02040502050405020303" pitchFamily="18" charset="0"/>
            </a:endParaRPr>
          </a:p>
          <a:p>
            <a:pPr algn="just"/>
            <a:endParaRPr lang="en-US" dirty="0">
              <a:latin typeface="Georgia" panose="02040502050405020303" pitchFamily="18" charset="0"/>
            </a:endParaRPr>
          </a:p>
          <a:p>
            <a:pPr marL="0" indent="0" algn="just">
              <a:buNone/>
            </a:pPr>
            <a:endParaRPr lang="en-US" dirty="0"/>
          </a:p>
        </p:txBody>
      </p:sp>
    </p:spTree>
    <p:extLst>
      <p:ext uri="{BB962C8B-B14F-4D97-AF65-F5344CB8AC3E}">
        <p14:creationId xmlns:p14="http://schemas.microsoft.com/office/powerpoint/2010/main" val="1444817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3758" y="595137"/>
            <a:ext cx="10287000" cy="1658198"/>
          </a:xfrm>
        </p:spPr>
        <p:txBody>
          <a:bodyPr>
            <a:noAutofit/>
          </a:bodyPr>
          <a:lstStyle/>
          <a:p>
            <a:pPr algn="ctr"/>
            <a:r>
              <a:rPr lang="bg-BG" sz="2400" b="1" dirty="0" smtClean="0">
                <a:solidFill>
                  <a:srgbClr val="0070C0"/>
                </a:solidFill>
                <a:latin typeface="Georgia" panose="02040502050405020303" pitchFamily="18" charset="0"/>
              </a:rPr>
              <a:t>Нарушение по т. 14 от Наредбата за посочване на нередностите. </a:t>
            </a:r>
            <a:br>
              <a:rPr lang="bg-BG"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Критериите </a:t>
            </a:r>
            <a:r>
              <a:rPr lang="ru-RU" sz="2400" b="1" dirty="0">
                <a:solidFill>
                  <a:srgbClr val="FFC000"/>
                </a:solidFill>
                <a:latin typeface="Georgia" panose="02040502050405020303" pitchFamily="18" charset="0"/>
              </a:rPr>
              <a:t>за подбор или техническите спецификации са променени след отварянето на офертите или са приложени неправилно.</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2730500" y="2438400"/>
            <a:ext cx="9461499" cy="4318000"/>
          </a:xfrm>
        </p:spPr>
        <p:txBody>
          <a:bodyPr>
            <a:normAutofit fontScale="77500" lnSpcReduction="20000"/>
          </a:bodyPr>
          <a:lstStyle/>
          <a:p>
            <a:pPr algn="just" fontAlgn="ctr"/>
            <a:r>
              <a:rPr lang="ru-RU" b="1" dirty="0" smtClean="0">
                <a:latin typeface="Georgia" panose="02040502050405020303" pitchFamily="18" charset="0"/>
              </a:rPr>
              <a:t>Решение </a:t>
            </a:r>
            <a:r>
              <a:rPr lang="ru-RU" b="1" dirty="0">
                <a:latin typeface="Georgia" panose="02040502050405020303" pitchFamily="18" charset="0"/>
              </a:rPr>
              <a:t>по адм.д. №3578/2021 година по описа на ВАС</a:t>
            </a:r>
          </a:p>
          <a:p>
            <a:pPr algn="just" fontAlgn="ctr"/>
            <a:r>
              <a:rPr lang="ru-RU" dirty="0" smtClean="0">
                <a:latin typeface="Georgia" panose="02040502050405020303" pitchFamily="18" charset="0"/>
              </a:rPr>
              <a:t>Според </a:t>
            </a:r>
            <a:r>
              <a:rPr lang="ru-RU" dirty="0">
                <a:latin typeface="Georgia" panose="02040502050405020303" pitchFamily="18" charset="0"/>
              </a:rPr>
              <a:t>НО офертата на отстранения участник напълно кореспондира с изискванията на възложителя, като от изричната референция към брошурата е очевидно, че работната станция разполага с "монитор с плосък панел 19" /48 см/, а от Декларацията за съответствие е посочено "цветен монитор с резолюция 1280х1024 и диагонал 19". Според НО не е налице отклонение от условията на възложителя, който е заложил диагонал на цветния монитор минимум 19 - участникът е предложил диагонал на цветния монитор минимум 19, а от декларацията на производителя е видно, че диагоналът е 19.</a:t>
            </a:r>
          </a:p>
          <a:p>
            <a:pPr algn="just" fontAlgn="ctr"/>
            <a:r>
              <a:rPr lang="ru-RU" dirty="0">
                <a:latin typeface="Georgia" panose="02040502050405020303" pitchFamily="18" charset="0"/>
              </a:rPr>
              <a:t>Прието е, че нарушението представлява нередност по т. 14 от Приложение № 1 към чл. 2, ал. 1 от Наредбата за посочване на нередности</a:t>
            </a:r>
            <a:r>
              <a:rPr lang="ru-RU" dirty="0" smtClean="0">
                <a:latin typeface="Georgia" panose="02040502050405020303" pitchFamily="18" charset="0"/>
              </a:rPr>
              <a:t>.</a:t>
            </a:r>
          </a:p>
          <a:p>
            <a:pPr algn="just" fontAlgn="ctr"/>
            <a:r>
              <a:rPr lang="ru-RU" b="1" dirty="0" smtClean="0">
                <a:latin typeface="Georgia" panose="02040502050405020303" pitchFamily="18" charset="0"/>
              </a:rPr>
              <a:t>Други решения:</a:t>
            </a:r>
          </a:p>
          <a:p>
            <a:pPr algn="just" fontAlgn="ctr"/>
            <a:r>
              <a:rPr lang="ru-RU" dirty="0">
                <a:latin typeface="Georgia" panose="02040502050405020303" pitchFamily="18" charset="0"/>
              </a:rPr>
              <a:t>Решение по адм.д. № 6585/2020 година по описа на ВАС;</a:t>
            </a:r>
          </a:p>
          <a:p>
            <a:pPr algn="just" fontAlgn="ctr"/>
            <a:r>
              <a:rPr lang="ru-RU" dirty="0">
                <a:latin typeface="Georgia" panose="02040502050405020303" pitchFamily="18" charset="0"/>
              </a:rPr>
              <a:t>Решение по адм.д. № 7902/2020 година по описа на ВАС;</a:t>
            </a:r>
          </a:p>
          <a:p>
            <a:pPr algn="just" fontAlgn="ctr"/>
            <a:r>
              <a:rPr lang="ru-RU" dirty="0">
                <a:latin typeface="Georgia" panose="02040502050405020303" pitchFamily="18" charset="0"/>
              </a:rPr>
              <a:t>Решение по адм. д. № 9374/2020 година по описа на ВАС; адм. д. № 8862/2020 г., адм. д. № 10402/2020 г</a:t>
            </a:r>
          </a:p>
          <a:p>
            <a:pPr algn="just" fontAlgn="ctr"/>
            <a:endParaRPr lang="ru-RU" dirty="0">
              <a:latin typeface="Georgia" panose="02040502050405020303" pitchFamily="18" charset="0"/>
            </a:endParaRPr>
          </a:p>
          <a:p>
            <a:endParaRPr lang="en-US" dirty="0"/>
          </a:p>
        </p:txBody>
      </p:sp>
      <p:pic>
        <p:nvPicPr>
          <p:cNvPr id="5" name="Shape 67"/>
          <p:cNvPicPr/>
          <p:nvPr/>
        </p:nvPicPr>
        <p:blipFill>
          <a:blip r:embed="rId2"/>
          <a:stretch/>
        </p:blipFill>
        <p:spPr>
          <a:xfrm>
            <a:off x="1" y="2667000"/>
            <a:ext cx="2730500" cy="3987800"/>
          </a:xfrm>
          <a:prstGeom prst="rect">
            <a:avLst/>
          </a:prstGeom>
        </p:spPr>
      </p:pic>
    </p:spTree>
    <p:extLst>
      <p:ext uri="{BB962C8B-B14F-4D97-AF65-F5344CB8AC3E}">
        <p14:creationId xmlns:p14="http://schemas.microsoft.com/office/powerpoint/2010/main" val="5071946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595137"/>
            <a:ext cx="10772775" cy="1216200"/>
          </a:xfrm>
        </p:spPr>
        <p:txBody>
          <a:bodyPr>
            <a:normAutofit/>
          </a:bodyPr>
          <a:lstStyle/>
          <a:p>
            <a:pPr algn="ctr"/>
            <a:r>
              <a:rPr lang="ru-RU" sz="2400" b="1" dirty="0">
                <a:solidFill>
                  <a:srgbClr val="0070C0"/>
                </a:solidFill>
                <a:latin typeface="Georgia" panose="02040502050405020303" pitchFamily="18" charset="0"/>
              </a:rPr>
              <a:t>Избор на изпълнител, който не отговаря на изискванията на възложителя:</a:t>
            </a:r>
          </a:p>
        </p:txBody>
      </p:sp>
      <p:sp>
        <p:nvSpPr>
          <p:cNvPr id="3" name="Content Placeholder 2"/>
          <p:cNvSpPr>
            <a:spLocks noGrp="1"/>
          </p:cNvSpPr>
          <p:nvPr>
            <p:ph idx="1"/>
          </p:nvPr>
        </p:nvSpPr>
        <p:spPr>
          <a:xfrm>
            <a:off x="657224" y="2258291"/>
            <a:ext cx="10773157" cy="3519574"/>
          </a:xfrm>
        </p:spPr>
        <p:txBody>
          <a:bodyPr>
            <a:noAutofit/>
          </a:bodyPr>
          <a:lstStyle/>
          <a:p>
            <a:pPr marL="0" indent="0" algn="just">
              <a:buNone/>
            </a:pPr>
            <a:r>
              <a:rPr lang="ru-RU" sz="1600" dirty="0">
                <a:latin typeface="Georgia" panose="02040502050405020303" pitchFamily="18" charset="0"/>
              </a:rPr>
              <a:t>В условията на поръчката е поставено изискване всеки участник да посочи в работната програма и календарния график нормите на труд в строителството, въз основа на които е изчислил индивидуалната продължителност на отделните дейности. Предложените от него ресурси и индивидуалните крайни срокове (определени въз основа на използваните стандарти за изчисляване на труда) трябва да оправдаят общото „време за изпълнение“ предложено от участника. В случай че не е изпълнил това изискване за определяне на трудови и калкулационни норми и средства и за тяхното съответствие с графика за изпълнение, участникът се отстранява.</a:t>
            </a:r>
          </a:p>
          <a:p>
            <a:pPr marL="0" indent="0" algn="just">
              <a:buNone/>
            </a:pPr>
            <a:r>
              <a:rPr lang="ru-RU" sz="1600" b="1" dirty="0">
                <a:latin typeface="Georgia" panose="02040502050405020303" pitchFamily="18" charset="0"/>
              </a:rPr>
              <a:t>В Техническото предложение на участника, избран за изпълнител, горецитираната информация не е била представена. Предвид това, представеното от него техническо предложение не отговаря на изискванията на възложителя.</a:t>
            </a:r>
          </a:p>
          <a:p>
            <a:pPr marL="0" indent="0" algn="just">
              <a:buNone/>
            </a:pPr>
            <a:r>
              <a:rPr lang="ru-RU" sz="1600" dirty="0">
                <a:latin typeface="Georgia" panose="02040502050405020303" pitchFamily="18" charset="0"/>
              </a:rPr>
              <a:t>В протоколите от заседанията на комисията не се съдържат данни да са събирани допълнителни доказателства за съответствие на работната програма и календарния график с изискванията на възложителя относно съдържанието на офертата. Няма информация как комисията е проверила дали посочените в графика ресурси (труд и техника) оправдават индивидуалната и общата продължителност на дейностите, предложени от участника и дали са съобразени с необходимия срок за изпълнение на поръчката, като се има предвид, че в офертата на участника липсва изрично посочване на прогнозни норми за строителство.</a:t>
            </a:r>
          </a:p>
        </p:txBody>
      </p:sp>
    </p:spTree>
    <p:extLst>
      <p:ext uri="{BB962C8B-B14F-4D97-AF65-F5344CB8AC3E}">
        <p14:creationId xmlns:p14="http://schemas.microsoft.com/office/powerpoint/2010/main" val="17601217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09456" y="207819"/>
            <a:ext cx="9016536" cy="1053072"/>
          </a:xfrm>
        </p:spPr>
        <p:txBody>
          <a:bodyPr>
            <a:normAutofit/>
          </a:bodyPr>
          <a:lstStyle/>
          <a:p>
            <a:pPr algn="ctr"/>
            <a:r>
              <a:rPr lang="en-US" sz="2400" b="1" cap="none" dirty="0" smtClean="0">
                <a:solidFill>
                  <a:srgbClr val="0070C0"/>
                </a:solidFill>
                <a:latin typeface="Georgia" panose="02040502050405020303" pitchFamily="18" charset="0"/>
              </a:rPr>
              <a:t/>
            </a:r>
            <a:br>
              <a:rPr lang="en-US" sz="2400" b="1" cap="none" dirty="0" smtClean="0">
                <a:solidFill>
                  <a:srgbClr val="0070C0"/>
                </a:solidFill>
                <a:latin typeface="Georgia" panose="02040502050405020303" pitchFamily="18" charset="0"/>
              </a:rPr>
            </a:br>
            <a:r>
              <a:rPr lang="ru-RU" sz="2400" b="1" dirty="0">
                <a:solidFill>
                  <a:srgbClr val="0070C0"/>
                </a:solidFill>
                <a:latin typeface="Georgia" panose="02040502050405020303" pitchFamily="18" charset="0"/>
              </a:rPr>
              <a:t>Избор на изпълнител, който не отговаря на изискванията на възложителя:</a:t>
            </a:r>
            <a:endParaRPr lang="en-US" sz="24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132021" y="1814514"/>
            <a:ext cx="8616634" cy="4600574"/>
          </a:xfrm>
        </p:spPr>
        <p:txBody>
          <a:bodyPr>
            <a:normAutofit/>
          </a:bodyPr>
          <a:lstStyle/>
          <a:p>
            <a:pPr marL="0" indent="0" algn="just">
              <a:buNone/>
            </a:pPr>
            <a:r>
              <a:rPr lang="ru-RU" sz="1800" dirty="0">
                <a:latin typeface="Georgia" panose="02040502050405020303" pitchFamily="18" charset="0"/>
              </a:rPr>
              <a:t>Приложените документи в рамките на поръчката не доказват, че избраният изпълнител към момента на провеждане на процедурата отговаря на цитираните минимални изисквания на възложителя.</a:t>
            </a:r>
          </a:p>
          <a:p>
            <a:pPr marL="0" indent="0" algn="just">
              <a:buNone/>
            </a:pPr>
            <a:r>
              <a:rPr lang="ru-RU" sz="1800" dirty="0">
                <a:latin typeface="Georgia" panose="02040502050405020303" pitchFamily="18" charset="0"/>
              </a:rPr>
              <a:t>Същевременно, втората подадена в процедурата оферта е оценена като неотговаряща на изискванията и този участник е отстранен. Мотивът за отстраняване е, че представеният график не отговаря на изискванията на тръжната документация, тъй като предложената продължителност на някои от работите не са обвързани с посочените ресурси. </a:t>
            </a:r>
          </a:p>
          <a:p>
            <a:pPr marL="0" indent="0" algn="just">
              <a:buNone/>
            </a:pPr>
            <a:r>
              <a:rPr lang="ru-RU" sz="1800" dirty="0">
                <a:latin typeface="Georgia" panose="02040502050405020303" pitchFamily="18" charset="0"/>
              </a:rPr>
              <a:t>Оценителната комисия е подходила различно при разглеждането и оценката на двете получени оферти, като двамата участници в процедурата са третирани неравностойно.</a:t>
            </a:r>
          </a:p>
          <a:p>
            <a:pPr marL="0" indent="0" algn="just">
              <a:buNone/>
            </a:pPr>
            <a:r>
              <a:rPr lang="ru-RU" sz="1800" dirty="0">
                <a:latin typeface="Georgia" panose="02040502050405020303" pitchFamily="18" charset="0"/>
              </a:rPr>
              <a:t>С оглед горното, офертата на избрания изпълнител не отговаря на изискванията на възложителя и участникът е следвало да бъде отстранен от участие на основание чл. 107, т. 2 , буква „а” от ЗОП, а не да бъде определян за изпълнител.</a:t>
            </a:r>
          </a:p>
          <a:p>
            <a:pPr marL="0" indent="0" algn="just">
              <a:buNone/>
            </a:pPr>
            <a:r>
              <a:rPr lang="ru-RU" sz="1800" dirty="0">
                <a:latin typeface="Georgia" panose="02040502050405020303" pitchFamily="18" charset="0"/>
              </a:rPr>
              <a:t>Налице е нарушение на чл. 107, т. 2, буква „а” от ЗОП и на чл. 2 от ЗОП.</a:t>
            </a:r>
          </a:p>
        </p:txBody>
      </p:sp>
      <p:pic>
        <p:nvPicPr>
          <p:cNvPr id="7" name="Shape 3"/>
          <p:cNvPicPr/>
          <p:nvPr/>
        </p:nvPicPr>
        <p:blipFill>
          <a:blip r:embed="rId2"/>
          <a:stretch/>
        </p:blipFill>
        <p:spPr>
          <a:xfrm>
            <a:off x="290945" y="2312095"/>
            <a:ext cx="2751513" cy="3240807"/>
          </a:xfrm>
          <a:prstGeom prst="rect">
            <a:avLst/>
          </a:prstGeom>
        </p:spPr>
      </p:pic>
    </p:spTree>
    <p:extLst>
      <p:ext uri="{BB962C8B-B14F-4D97-AF65-F5344CB8AC3E}">
        <p14:creationId xmlns:p14="http://schemas.microsoft.com/office/powerpoint/2010/main" val="1777097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458980" y="1178900"/>
            <a:ext cx="5733020" cy="5209882"/>
          </a:xfrm>
          <a:custGeom>
            <a:avLst/>
            <a:gdLst/>
            <a:ahLst/>
            <a:cxnLst/>
            <a:rect l="l" t="t" r="r" b="b"/>
            <a:pathLst>
              <a:path w="8599530" h="7814823">
                <a:moveTo>
                  <a:pt x="0" y="0"/>
                </a:moveTo>
                <a:lnTo>
                  <a:pt x="8599531" y="0"/>
                </a:lnTo>
                <a:lnTo>
                  <a:pt x="8599531" y="7814823"/>
                </a:lnTo>
                <a:lnTo>
                  <a:pt x="0" y="7814823"/>
                </a:lnTo>
                <a:lnTo>
                  <a:pt x="0" y="0"/>
                </a:lnTo>
                <a:close/>
              </a:path>
            </a:pathLst>
          </a:custGeom>
          <a:blipFill>
            <a:blip r:embed="rId2"/>
            <a:stretch>
              <a:fillRect/>
            </a:stretch>
          </a:blipFill>
        </p:spPr>
      </p:sp>
      <p:grpSp>
        <p:nvGrpSpPr>
          <p:cNvPr id="3" name="Group 3"/>
          <p:cNvGrpSpPr/>
          <p:nvPr/>
        </p:nvGrpSpPr>
        <p:grpSpPr>
          <a:xfrm>
            <a:off x="7188015" y="1337077"/>
            <a:ext cx="4092306" cy="3448604"/>
            <a:chOff x="6448" y="-57150"/>
            <a:chExt cx="799904" cy="755650"/>
          </a:xfrm>
        </p:grpSpPr>
        <p:sp>
          <p:nvSpPr>
            <p:cNvPr id="4" name="Freeform 4"/>
            <p:cNvSpPr/>
            <p:nvPr/>
          </p:nvSpPr>
          <p:spPr>
            <a:xfrm>
              <a:off x="6448" y="0"/>
              <a:ext cx="799904" cy="698500"/>
            </a:xfrm>
            <a:custGeom>
              <a:avLst/>
              <a:gdLst/>
              <a:ahLst/>
              <a:cxnLst/>
              <a:rect l="l" t="t" r="r" b="b"/>
              <a:pathLst>
                <a:path w="799904" h="698500">
                  <a:moveTo>
                    <a:pt x="789465" y="378275"/>
                  </a:moveTo>
                  <a:lnTo>
                    <a:pt x="620039" y="669475"/>
                  </a:lnTo>
                  <a:cubicBezTo>
                    <a:pt x="609584" y="687445"/>
                    <a:pt x="590362" y="698500"/>
                    <a:pt x="569572" y="698500"/>
                  </a:cubicBezTo>
                  <a:lnTo>
                    <a:pt x="230332" y="698500"/>
                  </a:lnTo>
                  <a:cubicBezTo>
                    <a:pt x="209542" y="698500"/>
                    <a:pt x="190320" y="687445"/>
                    <a:pt x="179865" y="669475"/>
                  </a:cubicBezTo>
                  <a:lnTo>
                    <a:pt x="10439" y="378275"/>
                  </a:lnTo>
                  <a:cubicBezTo>
                    <a:pt x="0" y="360333"/>
                    <a:pt x="0" y="338167"/>
                    <a:pt x="10439" y="320225"/>
                  </a:cubicBezTo>
                  <a:lnTo>
                    <a:pt x="179865" y="29025"/>
                  </a:lnTo>
                  <a:cubicBezTo>
                    <a:pt x="190320" y="11055"/>
                    <a:pt x="209542" y="0"/>
                    <a:pt x="230332" y="0"/>
                  </a:cubicBezTo>
                  <a:lnTo>
                    <a:pt x="569572" y="0"/>
                  </a:lnTo>
                  <a:cubicBezTo>
                    <a:pt x="590362" y="0"/>
                    <a:pt x="609584" y="11055"/>
                    <a:pt x="620039" y="29025"/>
                  </a:cubicBezTo>
                  <a:lnTo>
                    <a:pt x="789465" y="320225"/>
                  </a:lnTo>
                  <a:cubicBezTo>
                    <a:pt x="799904" y="338167"/>
                    <a:pt x="799904" y="360333"/>
                    <a:pt x="789465" y="378275"/>
                  </a:cubicBezTo>
                  <a:close/>
                </a:path>
              </a:pathLst>
            </a:custGeom>
            <a:gradFill rotWithShape="1">
              <a:gsLst>
                <a:gs pos="0">
                  <a:srgbClr val="FFDE00">
                    <a:alpha val="100000"/>
                  </a:srgbClr>
                </a:gs>
                <a:gs pos="50000">
                  <a:srgbClr val="FFDE00">
                    <a:alpha val="100000"/>
                  </a:srgbClr>
                </a:gs>
                <a:gs pos="100000">
                  <a:srgbClr val="FF992F">
                    <a:alpha val="100000"/>
                  </a:srgbClr>
                </a:gs>
              </a:gsLst>
              <a:path path="circle">
                <a:fillToRect l="50000" t="50000" r="50000" b="50000"/>
              </a:path>
            </a:gradFill>
            <a:ln cap="rnd">
              <a:noFill/>
              <a:prstDash val="solid"/>
              <a:round/>
            </a:ln>
          </p:spPr>
        </p:sp>
        <p:sp>
          <p:nvSpPr>
            <p:cNvPr id="5" name="TextBox 5"/>
            <p:cNvSpPr txBox="1"/>
            <p:nvPr/>
          </p:nvSpPr>
          <p:spPr>
            <a:xfrm>
              <a:off x="114300" y="-57150"/>
              <a:ext cx="584200" cy="755650"/>
            </a:xfrm>
            <a:prstGeom prst="rect">
              <a:avLst/>
            </a:prstGeom>
          </p:spPr>
          <p:txBody>
            <a:bodyPr lIns="33867" tIns="33867" rIns="33867" bIns="33867" rtlCol="0" anchor="ctr"/>
            <a:lstStyle/>
            <a:p>
              <a:pPr algn="ctr">
                <a:lnSpc>
                  <a:spcPts val="1773"/>
                </a:lnSpc>
              </a:pPr>
              <a:endParaRPr sz="1200"/>
            </a:p>
          </p:txBody>
        </p:sp>
      </p:grpSp>
      <p:sp>
        <p:nvSpPr>
          <p:cNvPr id="8" name="TextBox 8"/>
          <p:cNvSpPr txBox="1"/>
          <p:nvPr/>
        </p:nvSpPr>
        <p:spPr>
          <a:xfrm>
            <a:off x="11040217" y="1937363"/>
            <a:ext cx="3628837" cy="4693821"/>
          </a:xfrm>
          <a:prstGeom prst="rect">
            <a:avLst/>
          </a:prstGeom>
        </p:spPr>
        <p:txBody>
          <a:bodyPr lIns="33867" tIns="33867" rIns="33867" bIns="33867" rtlCol="0" anchor="ctr"/>
          <a:lstStyle/>
          <a:p>
            <a:pPr algn="ctr">
              <a:lnSpc>
                <a:spcPts val="1773"/>
              </a:lnSpc>
            </a:pPr>
            <a:endParaRPr sz="1200"/>
          </a:p>
        </p:txBody>
      </p:sp>
      <p:sp>
        <p:nvSpPr>
          <p:cNvPr id="11" name="TextBox 11"/>
          <p:cNvSpPr txBox="1"/>
          <p:nvPr/>
        </p:nvSpPr>
        <p:spPr>
          <a:xfrm>
            <a:off x="11382069" y="2442249"/>
            <a:ext cx="2957832" cy="3825891"/>
          </a:xfrm>
          <a:prstGeom prst="rect">
            <a:avLst/>
          </a:prstGeom>
        </p:spPr>
        <p:txBody>
          <a:bodyPr lIns="33867" tIns="33867" rIns="33867" bIns="33867" rtlCol="0" anchor="ctr"/>
          <a:lstStyle/>
          <a:p>
            <a:pPr algn="ctr">
              <a:lnSpc>
                <a:spcPts val="1773"/>
              </a:lnSpc>
            </a:pPr>
            <a:endParaRPr sz="1200"/>
          </a:p>
        </p:txBody>
      </p:sp>
      <p:sp>
        <p:nvSpPr>
          <p:cNvPr id="13" name="Freeform 13"/>
          <p:cNvSpPr/>
          <p:nvPr/>
        </p:nvSpPr>
        <p:spPr>
          <a:xfrm>
            <a:off x="7481324" y="2495437"/>
            <a:ext cx="2857667" cy="3723344"/>
          </a:xfrm>
          <a:custGeom>
            <a:avLst/>
            <a:gdLst/>
            <a:ahLst/>
            <a:cxnLst/>
            <a:rect l="l" t="t" r="r" b="b"/>
            <a:pathLst>
              <a:path w="4286500" h="5585016">
                <a:moveTo>
                  <a:pt x="0" y="0"/>
                </a:moveTo>
                <a:lnTo>
                  <a:pt x="4286500" y="0"/>
                </a:lnTo>
                <a:lnTo>
                  <a:pt x="4286500" y="5585016"/>
                </a:lnTo>
                <a:lnTo>
                  <a:pt x="0" y="5585016"/>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sp>
      <p:sp>
        <p:nvSpPr>
          <p:cNvPr id="30" name="TextBox 30"/>
          <p:cNvSpPr txBox="1"/>
          <p:nvPr/>
        </p:nvSpPr>
        <p:spPr>
          <a:xfrm>
            <a:off x="7825147" y="-1425974"/>
            <a:ext cx="3214260" cy="4157575"/>
          </a:xfrm>
          <a:prstGeom prst="rect">
            <a:avLst/>
          </a:prstGeom>
        </p:spPr>
        <p:txBody>
          <a:bodyPr lIns="33867" tIns="33867" rIns="33867" bIns="33867" rtlCol="0" anchor="ctr"/>
          <a:lstStyle/>
          <a:p>
            <a:pPr algn="ctr">
              <a:lnSpc>
                <a:spcPts val="1773"/>
              </a:lnSpc>
            </a:pPr>
            <a:endParaRPr sz="1200"/>
          </a:p>
        </p:txBody>
      </p:sp>
      <p:sp>
        <p:nvSpPr>
          <p:cNvPr id="32" name="Freeform 32"/>
          <p:cNvSpPr/>
          <p:nvPr/>
        </p:nvSpPr>
        <p:spPr>
          <a:xfrm flipH="1">
            <a:off x="0" y="1011344"/>
            <a:ext cx="1375570" cy="1217609"/>
          </a:xfrm>
          <a:custGeom>
            <a:avLst/>
            <a:gdLst/>
            <a:ahLst/>
            <a:cxnLst/>
            <a:rect l="l" t="t" r="r" b="b"/>
            <a:pathLst>
              <a:path w="4361815" h="3856863">
                <a:moveTo>
                  <a:pt x="3086608" y="0"/>
                </a:moveTo>
                <a:cubicBezTo>
                  <a:pt x="3210306" y="0"/>
                  <a:pt x="3324479" y="65913"/>
                  <a:pt x="3386328" y="173101"/>
                </a:cubicBezTo>
                <a:lnTo>
                  <a:pt x="4299966" y="1755394"/>
                </a:lnTo>
                <a:cubicBezTo>
                  <a:pt x="4361815" y="1862455"/>
                  <a:pt x="4361815" y="1994408"/>
                  <a:pt x="4299966" y="2101469"/>
                </a:cubicBezTo>
                <a:lnTo>
                  <a:pt x="3386455" y="3683762"/>
                </a:lnTo>
                <a:cubicBezTo>
                  <a:pt x="3325114" y="3789934"/>
                  <a:pt x="3212338" y="3855720"/>
                  <a:pt x="3089910" y="3856863"/>
                </a:cubicBezTo>
                <a:lnTo>
                  <a:pt x="1256411" y="3856863"/>
                </a:lnTo>
                <a:cubicBezTo>
                  <a:pt x="1133983" y="3855720"/>
                  <a:pt x="1021207" y="3789934"/>
                  <a:pt x="959866" y="3683762"/>
                </a:cubicBezTo>
                <a:lnTo>
                  <a:pt x="46355" y="2101469"/>
                </a:lnTo>
                <a:cubicBezTo>
                  <a:pt x="15875" y="2048764"/>
                  <a:pt x="508" y="1990090"/>
                  <a:pt x="0" y="1931162"/>
                </a:cubicBezTo>
                <a:lnTo>
                  <a:pt x="0" y="1925574"/>
                </a:lnTo>
                <a:cubicBezTo>
                  <a:pt x="508" y="1866773"/>
                  <a:pt x="15875" y="1807972"/>
                  <a:pt x="46355" y="1755267"/>
                </a:cubicBezTo>
                <a:lnTo>
                  <a:pt x="959866" y="173101"/>
                </a:lnTo>
                <a:cubicBezTo>
                  <a:pt x="1021715" y="65913"/>
                  <a:pt x="1135888" y="0"/>
                  <a:pt x="1259586" y="0"/>
                </a:cubicBezTo>
                <a:close/>
              </a:path>
            </a:pathLst>
          </a:custGeom>
          <a:blipFill>
            <a:blip r:embed="rId5"/>
            <a:stretch>
              <a:fillRect l="-135356" r="-17094" b="-35844"/>
            </a:stretch>
          </a:blipFill>
        </p:spPr>
      </p:sp>
      <p:sp>
        <p:nvSpPr>
          <p:cNvPr id="36" name="Rectangle 35"/>
          <p:cNvSpPr/>
          <p:nvPr/>
        </p:nvSpPr>
        <p:spPr>
          <a:xfrm>
            <a:off x="966358" y="1288352"/>
            <a:ext cx="6096000" cy="1036309"/>
          </a:xfrm>
          <a:prstGeom prst="rect">
            <a:avLst/>
          </a:prstGeom>
        </p:spPr>
        <p:txBody>
          <a:bodyPr>
            <a:spAutoFit/>
          </a:bodyPr>
          <a:lstStyle/>
          <a:p>
            <a:pPr algn="ctr"/>
            <a:r>
              <a:rPr lang="bg-BG" sz="2467" b="1" dirty="0">
                <a:solidFill>
                  <a:srgbClr val="0070C0"/>
                </a:solidFill>
                <a:latin typeface="Georgia" panose="02040502050405020303" pitchFamily="18" charset="0"/>
              </a:rPr>
              <a:t>Основни принципи при възлагане на обществените поръчки</a:t>
            </a:r>
            <a:r>
              <a:rPr lang="en-US" sz="1200" dirty="0">
                <a:solidFill>
                  <a:srgbClr val="0070C0"/>
                </a:solidFill>
                <a:latin typeface="Georgia" panose="02040502050405020303" pitchFamily="18" charset="0"/>
              </a:rPr>
              <a:t/>
            </a:r>
            <a:br>
              <a:rPr lang="en-US" sz="1200" dirty="0">
                <a:solidFill>
                  <a:srgbClr val="0070C0"/>
                </a:solidFill>
                <a:latin typeface="Georgia" panose="02040502050405020303" pitchFamily="18" charset="0"/>
              </a:rPr>
            </a:br>
            <a:endParaRPr lang="en-US" sz="1200" dirty="0">
              <a:solidFill>
                <a:srgbClr val="0070C0"/>
              </a:solidFill>
              <a:latin typeface="Georgia" panose="02040502050405020303" pitchFamily="18" charset="0"/>
            </a:endParaRPr>
          </a:p>
        </p:txBody>
      </p:sp>
      <p:graphicFrame>
        <p:nvGraphicFramePr>
          <p:cNvPr id="37" name="Table 36"/>
          <p:cNvGraphicFramePr>
            <a:graphicFrameLocks noGrp="1"/>
          </p:cNvGraphicFramePr>
          <p:nvPr>
            <p:extLst>
              <p:ext uri="{D42A27DB-BD31-4B8C-83A1-F6EECF244321}">
                <p14:modId xmlns:p14="http://schemas.microsoft.com/office/powerpoint/2010/main" val="3713373041"/>
              </p:ext>
            </p:extLst>
          </p:nvPr>
        </p:nvGraphicFramePr>
        <p:xfrm>
          <a:off x="304800" y="2265092"/>
          <a:ext cx="6699412" cy="1085762"/>
        </p:xfrm>
        <a:graphic>
          <a:graphicData uri="http://schemas.openxmlformats.org/drawingml/2006/table">
            <a:tbl>
              <a:tblPr firstRow="1" firstCol="1" bandRow="1">
                <a:tableStyleId>{5C22544A-7EE6-4342-B048-85BDC9FD1C3A}</a:tableStyleId>
              </a:tblPr>
              <a:tblGrid>
                <a:gridCol w="2133600">
                  <a:extLst>
                    <a:ext uri="{9D8B030D-6E8A-4147-A177-3AD203B41FA5}">
                      <a16:colId xmlns:a16="http://schemas.microsoft.com/office/drawing/2014/main" val="3398027946"/>
                    </a:ext>
                  </a:extLst>
                </a:gridCol>
                <a:gridCol w="4565812">
                  <a:extLst>
                    <a:ext uri="{9D8B030D-6E8A-4147-A177-3AD203B41FA5}">
                      <a16:colId xmlns:a16="http://schemas.microsoft.com/office/drawing/2014/main" val="3558378052"/>
                    </a:ext>
                  </a:extLst>
                </a:gridCol>
              </a:tblGrid>
              <a:tr h="1085762">
                <a:tc>
                  <a:txBody>
                    <a:bodyPr/>
                    <a:lstStyle/>
                    <a:p>
                      <a:pPr marL="88900" indent="266700" algn="l">
                        <a:lnSpc>
                          <a:spcPct val="135000"/>
                        </a:lnSpc>
                        <a:spcAft>
                          <a:spcPts val="0"/>
                        </a:spcAft>
                      </a:pPr>
                      <a:r>
                        <a:rPr lang="bg-BG" sz="1300" dirty="0" smtClean="0">
                          <a:effectLst/>
                          <a:latin typeface="Georgia" panose="02040502050405020303" pitchFamily="18" charset="0"/>
                        </a:rPr>
                        <a:t>        Свободна</a:t>
                      </a:r>
                    </a:p>
                    <a:p>
                      <a:pPr marL="88900" indent="266700" algn="l">
                        <a:lnSpc>
                          <a:spcPct val="135000"/>
                        </a:lnSpc>
                        <a:spcAft>
                          <a:spcPts val="0"/>
                        </a:spcAft>
                      </a:pPr>
                      <a:r>
                        <a:rPr lang="bg-BG" sz="1300" dirty="0" smtClean="0">
                          <a:solidFill>
                            <a:schemeClr val="bg1"/>
                          </a:solidFill>
                          <a:effectLst/>
                          <a:latin typeface="Georgia" panose="02040502050405020303" pitchFamily="18" charset="0"/>
                          <a:ea typeface="Arial" panose="020B0604020202020204" pitchFamily="34" charset="0"/>
                        </a:rPr>
                        <a:t>    конкуренция</a:t>
                      </a:r>
                      <a:endParaRPr lang="en-US" sz="1600" dirty="0">
                        <a:solidFill>
                          <a:schemeClr val="bg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Конкуренцията позволява на различните икономически оператори да комуникират цените на стоките и услугите, отразяващи условията на търсене и предлагане, както и разликите в качеството и условията на продажба. Ето защо публичността е толкова важна, позволяваща участие на икономически оператори от целия ЕС.</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4195459654"/>
                  </a:ext>
                </a:extLst>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3373788925"/>
              </p:ext>
            </p:extLst>
          </p:nvPr>
        </p:nvGraphicFramePr>
        <p:xfrm>
          <a:off x="291201" y="3428539"/>
          <a:ext cx="6699412" cy="1128812"/>
        </p:xfrm>
        <a:graphic>
          <a:graphicData uri="http://schemas.openxmlformats.org/drawingml/2006/table">
            <a:tbl>
              <a:tblPr firstRow="1" firstCol="1" bandRow="1">
                <a:tableStyleId>{5C22544A-7EE6-4342-B048-85BDC9FD1C3A}</a:tableStyleId>
              </a:tblPr>
              <a:tblGrid>
                <a:gridCol w="2147199">
                  <a:extLst>
                    <a:ext uri="{9D8B030D-6E8A-4147-A177-3AD203B41FA5}">
                      <a16:colId xmlns:a16="http://schemas.microsoft.com/office/drawing/2014/main" val="1388773475"/>
                    </a:ext>
                  </a:extLst>
                </a:gridCol>
                <a:gridCol w="4552213">
                  <a:extLst>
                    <a:ext uri="{9D8B030D-6E8A-4147-A177-3AD203B41FA5}">
                      <a16:colId xmlns:a16="http://schemas.microsoft.com/office/drawing/2014/main" val="2374804546"/>
                    </a:ext>
                  </a:extLst>
                </a:gridCol>
              </a:tblGrid>
              <a:tr h="1128812">
                <a:tc>
                  <a:txBody>
                    <a:bodyPr/>
                    <a:lstStyle/>
                    <a:p>
                      <a:pPr marL="88900" lvl="0" indent="266700" algn="just">
                        <a:lnSpc>
                          <a:spcPct val="135000"/>
                        </a:lnSpc>
                        <a:spcAft>
                          <a:spcPts val="0"/>
                        </a:spcAft>
                      </a:pPr>
                      <a:r>
                        <a:rPr lang="bg-BG" sz="1300" dirty="0" smtClean="0">
                          <a:effectLst/>
                          <a:latin typeface="Georgia" panose="02040502050405020303" pitchFamily="18" charset="0"/>
                        </a:rPr>
                        <a:t>Равнопоставеност</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Идентичното третиране на идентични ситуации и идентични хора. В резултат на това всички икономически оператори с гражданство на ЕС и всички оферти, включително стоки с произход от ЕС, трябва да бъдат третирани еднакво (това е принципът на недискриминация).</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3774643752"/>
                  </a:ext>
                </a:extLst>
              </a:tr>
            </a:tbl>
          </a:graphicData>
        </a:graphic>
      </p:graphicFrame>
      <p:graphicFrame>
        <p:nvGraphicFramePr>
          <p:cNvPr id="39" name="Table 38"/>
          <p:cNvGraphicFramePr>
            <a:graphicFrameLocks noGrp="1"/>
          </p:cNvGraphicFramePr>
          <p:nvPr>
            <p:extLst>
              <p:ext uri="{D42A27DB-BD31-4B8C-83A1-F6EECF244321}">
                <p14:modId xmlns:p14="http://schemas.microsoft.com/office/powerpoint/2010/main" val="1671484491"/>
              </p:ext>
            </p:extLst>
          </p:nvPr>
        </p:nvGraphicFramePr>
        <p:xfrm>
          <a:off x="291201" y="4635036"/>
          <a:ext cx="6699412" cy="1034838"/>
        </p:xfrm>
        <a:graphic>
          <a:graphicData uri="http://schemas.openxmlformats.org/drawingml/2006/table">
            <a:tbl>
              <a:tblPr firstRow="1" firstCol="1" bandRow="1">
                <a:tableStyleId>{5C22544A-7EE6-4342-B048-85BDC9FD1C3A}</a:tableStyleId>
              </a:tblPr>
              <a:tblGrid>
                <a:gridCol w="2147199">
                  <a:extLst>
                    <a:ext uri="{9D8B030D-6E8A-4147-A177-3AD203B41FA5}">
                      <a16:colId xmlns:a16="http://schemas.microsoft.com/office/drawing/2014/main" val="1388773475"/>
                    </a:ext>
                  </a:extLst>
                </a:gridCol>
                <a:gridCol w="4552213">
                  <a:extLst>
                    <a:ext uri="{9D8B030D-6E8A-4147-A177-3AD203B41FA5}">
                      <a16:colId xmlns:a16="http://schemas.microsoft.com/office/drawing/2014/main" val="2374804546"/>
                    </a:ext>
                  </a:extLst>
                </a:gridCol>
              </a:tblGrid>
              <a:tr h="1034838">
                <a:tc>
                  <a:txBody>
                    <a:bodyPr/>
                    <a:lstStyle/>
                    <a:p>
                      <a:pPr marL="88900" indent="266700" algn="l">
                        <a:lnSpc>
                          <a:spcPct val="135000"/>
                        </a:lnSpc>
                        <a:spcAft>
                          <a:spcPts val="0"/>
                        </a:spcAft>
                      </a:pPr>
                      <a:r>
                        <a:rPr lang="bg-BG" sz="1300" dirty="0" smtClean="0">
                          <a:effectLst/>
                          <a:latin typeface="Georgia" panose="02040502050405020303" pitchFamily="18" charset="0"/>
                        </a:rPr>
                        <a:t>Недопускане на</a:t>
                      </a:r>
                      <a:endParaRPr lang="en-US" sz="1300" dirty="0" smtClean="0">
                        <a:effectLst/>
                        <a:latin typeface="Georgia" panose="02040502050405020303" pitchFamily="18" charset="0"/>
                      </a:endParaRPr>
                    </a:p>
                    <a:p>
                      <a:pPr marL="88900" indent="266700" algn="l">
                        <a:lnSpc>
                          <a:spcPct val="135000"/>
                        </a:lnSpc>
                        <a:spcAft>
                          <a:spcPts val="0"/>
                        </a:spcAft>
                      </a:pPr>
                      <a:r>
                        <a:rPr lang="bg-BG" sz="1300" dirty="0" smtClean="0">
                          <a:solidFill>
                            <a:schemeClr val="bg1"/>
                          </a:solidFill>
                          <a:effectLst/>
                          <a:latin typeface="Georgia" panose="02040502050405020303" pitchFamily="18" charset="0"/>
                          <a:ea typeface="Arial" panose="020B0604020202020204" pitchFamily="34" charset="0"/>
                        </a:rPr>
                        <a:t>дискриминация</a:t>
                      </a:r>
                      <a:endParaRPr lang="en-US" sz="1300" dirty="0">
                        <a:solidFill>
                          <a:schemeClr val="bg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Всяко условие за допустимост или произход (въз основа на националност или местен произход) автоматично ще доведе до неравно третиране, тъй като ще дискриминира определена група икономически оператори или ще облагодетелства друга група.</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3774643752"/>
                  </a:ext>
                </a:extLst>
              </a:tr>
            </a:tbl>
          </a:graphicData>
        </a:graphic>
      </p:graphicFrame>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85286549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6822" y="-72477"/>
            <a:ext cx="9379007" cy="1335705"/>
          </a:xfrm>
        </p:spPr>
        <p:txBody>
          <a:bodyPr>
            <a:normAutofit/>
          </a:bodyPr>
          <a:lstStyle/>
          <a:p>
            <a:pPr algn="ctr"/>
            <a:r>
              <a:rPr lang="en-US" sz="2400" b="1" cap="none" dirty="0" smtClean="0">
                <a:solidFill>
                  <a:srgbClr val="0070C0"/>
                </a:solidFill>
                <a:latin typeface="Georgia" panose="02040502050405020303" pitchFamily="18" charset="0"/>
              </a:rPr>
              <a:t/>
            </a:r>
            <a:br>
              <a:rPr lang="en-US" sz="2400" b="1" cap="none" dirty="0" smtClean="0">
                <a:solidFill>
                  <a:srgbClr val="0070C0"/>
                </a:solidFill>
                <a:latin typeface="Georgia" panose="02040502050405020303" pitchFamily="18" charset="0"/>
              </a:rPr>
            </a:br>
            <a:r>
              <a:rPr lang="ru-RU" sz="2400" b="1" dirty="0" smtClean="0">
                <a:solidFill>
                  <a:srgbClr val="0070C0"/>
                </a:solidFill>
                <a:latin typeface="Georgia" panose="02040502050405020303" pitchFamily="18" charset="0"/>
              </a:rPr>
              <a:t>Нарушение по т. 23 от Приложение 1 </a:t>
            </a:r>
            <a:r>
              <a:rPr lang="ru-RU" sz="2400" b="1" dirty="0">
                <a:solidFill>
                  <a:srgbClr val="0070C0"/>
                </a:solidFill>
                <a:latin typeface="Georgia" panose="02040502050405020303" pitchFamily="18" charset="0"/>
              </a:rPr>
              <a:t>от Наредбата.</a:t>
            </a:r>
            <a:br>
              <a:rPr lang="ru-RU" sz="2400" b="1" dirty="0">
                <a:solidFill>
                  <a:srgbClr val="0070C0"/>
                </a:solidFill>
                <a:latin typeface="Georgia" panose="02040502050405020303" pitchFamily="18" charset="0"/>
              </a:rPr>
            </a:br>
            <a:r>
              <a:rPr lang="ru-RU" sz="2400" b="1" dirty="0">
                <a:solidFill>
                  <a:srgbClr val="FFC000"/>
                </a:solidFill>
                <a:latin typeface="Georgia" panose="02040502050405020303" pitchFamily="18" charset="0"/>
              </a:rPr>
              <a:t>Съединени преюдициални дела С-441/22 и С-443/22</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2800350" y="1357313"/>
            <a:ext cx="9205479" cy="5500687"/>
          </a:xfrm>
        </p:spPr>
        <p:txBody>
          <a:bodyPr>
            <a:normAutofit fontScale="55000" lnSpcReduction="20000"/>
          </a:bodyPr>
          <a:lstStyle/>
          <a:p>
            <a:pPr fontAlgn="ctr"/>
            <a:r>
              <a:rPr lang="ru-RU" b="1" dirty="0">
                <a:latin typeface="Georgia" panose="02040502050405020303" pitchFamily="18" charset="0"/>
              </a:rPr>
              <a:t>Решение на Съда (десети състав) от 7 декември 2023 г. </a:t>
            </a:r>
            <a:r>
              <a:rPr lang="ru-RU" b="1" dirty="0" smtClean="0">
                <a:latin typeface="Georgia" panose="02040502050405020303" pitchFamily="18" charset="0"/>
              </a:rPr>
              <a:t>- Диспозитив</a:t>
            </a:r>
            <a:endParaRPr lang="ru-RU" dirty="0">
              <a:latin typeface="Georgia" panose="02040502050405020303" pitchFamily="18" charset="0"/>
            </a:endParaRPr>
          </a:p>
          <a:p>
            <a:pPr algn="just" fontAlgn="ctr"/>
            <a:r>
              <a:rPr lang="ru-RU" sz="3400" dirty="0" smtClean="0">
                <a:latin typeface="Georgia" panose="02040502050405020303" pitchFamily="18" charset="0"/>
              </a:rPr>
              <a:t>1</a:t>
            </a:r>
            <a:r>
              <a:rPr lang="ru-RU" sz="3400" dirty="0">
                <a:latin typeface="Georgia" panose="02040502050405020303" pitchFamily="18" charset="0"/>
              </a:rPr>
              <a:t>. </a:t>
            </a:r>
            <a:r>
              <a:rPr lang="ru-RU" sz="3400" u="sng" dirty="0">
                <a:latin typeface="Georgia" panose="02040502050405020303" pitchFamily="18" charset="0"/>
              </a:rPr>
              <a:t>Член 72, параграф 1, буква д) и параграф 4 от Директива 2014/24/ЕС</a:t>
            </a:r>
            <a:r>
              <a:rPr lang="ru-RU" sz="3400" dirty="0">
                <a:latin typeface="Georgia" panose="02040502050405020303" pitchFamily="18" charset="0"/>
              </a:rPr>
              <a:t> на Европейския парламент и на Съвета от 26 февруари 2014 година за обществените поръчки и за отмяна на </a:t>
            </a:r>
            <a:r>
              <a:rPr lang="ru-RU" sz="3400" u="sng" dirty="0">
                <a:latin typeface="Georgia" panose="02040502050405020303" pitchFamily="18" charset="0"/>
              </a:rPr>
              <a:t>Директива 2004/18/ЕО</a:t>
            </a:r>
            <a:r>
              <a:rPr lang="ru-RU" sz="3400" dirty="0">
                <a:latin typeface="Georgia" panose="02040502050405020303" pitchFamily="18" charset="0"/>
              </a:rPr>
              <a:t>, изменена с </a:t>
            </a:r>
            <a:r>
              <a:rPr lang="ru-RU" sz="3400" u="sng" dirty="0">
                <a:latin typeface="Georgia" panose="02040502050405020303" pitchFamily="18" charset="0"/>
              </a:rPr>
              <a:t>Делегиран регламент (ЕС) 2017/2365</a:t>
            </a:r>
            <a:r>
              <a:rPr lang="ru-RU" sz="3400" dirty="0">
                <a:latin typeface="Georgia" panose="02040502050405020303" pitchFamily="18" charset="0"/>
              </a:rPr>
              <a:t> на Комисията от 18 декември 2017 г</a:t>
            </a:r>
            <a:r>
              <a:rPr lang="ru-RU" sz="3400" dirty="0" smtClean="0">
                <a:latin typeface="Georgia" panose="02040502050405020303" pitchFamily="18" charset="0"/>
              </a:rPr>
              <a:t>., трябва </a:t>
            </a:r>
            <a:r>
              <a:rPr lang="ru-RU" sz="3400" dirty="0">
                <a:latin typeface="Georgia" panose="02040502050405020303" pitchFamily="18" charset="0"/>
              </a:rPr>
              <a:t>да се тълкува в смисъл, </a:t>
            </a:r>
            <a:r>
              <a:rPr lang="ru-RU" sz="3400" b="1" dirty="0" smtClean="0">
                <a:latin typeface="Georgia" panose="02040502050405020303" pitchFamily="18" charset="0"/>
              </a:rPr>
              <a:t>че за </a:t>
            </a:r>
            <a:r>
              <a:rPr lang="ru-RU" sz="3400" b="1" dirty="0">
                <a:latin typeface="Georgia" panose="02040502050405020303" pitchFamily="18" charset="0"/>
              </a:rPr>
              <a:t>да се квалифицира изменение на договор за обществена поръчка като „съществено“ по смисъла на тази разпоредба, не е необходимо страните по договора да са подписали писмено споразумение с предмет посоченото изменение, тъй като съгласуване на волята в посока на въпросното изменение може да се установи по-специално и от други писмени доказателства, произхождащи от тези страни</a:t>
            </a:r>
            <a:r>
              <a:rPr lang="ru-RU" sz="3400" dirty="0">
                <a:latin typeface="Georgia" panose="02040502050405020303" pitchFamily="18" charset="0"/>
              </a:rPr>
              <a:t>.</a:t>
            </a:r>
          </a:p>
          <a:p>
            <a:pPr algn="just" fontAlgn="ctr"/>
            <a:r>
              <a:rPr lang="ru-RU" sz="3400" dirty="0" smtClean="0">
                <a:latin typeface="Georgia" panose="02040502050405020303" pitchFamily="18" charset="0"/>
              </a:rPr>
              <a:t>2</a:t>
            </a:r>
            <a:r>
              <a:rPr lang="ru-RU" sz="3400" dirty="0">
                <a:latin typeface="Georgia" panose="02040502050405020303" pitchFamily="18" charset="0"/>
              </a:rPr>
              <a:t>. </a:t>
            </a:r>
            <a:r>
              <a:rPr lang="ru-RU" sz="3400" u="sng" dirty="0">
                <a:latin typeface="Georgia" panose="02040502050405020303" pitchFamily="18" charset="0"/>
              </a:rPr>
              <a:t>Член 72, параграф 1, буква в), точка i) от Директива 2014/24</a:t>
            </a:r>
            <a:r>
              <a:rPr lang="ru-RU" sz="3400" dirty="0">
                <a:latin typeface="Georgia" panose="02040502050405020303" pitchFamily="18" charset="0"/>
              </a:rPr>
              <a:t>, изменена с </a:t>
            </a:r>
            <a:r>
              <a:rPr lang="ru-RU" sz="3400" u="sng" dirty="0">
                <a:latin typeface="Georgia" panose="02040502050405020303" pitchFamily="18" charset="0"/>
              </a:rPr>
              <a:t>Делегиран регламент (ЕС) </a:t>
            </a:r>
            <a:r>
              <a:rPr lang="ru-RU" sz="3400" u="sng" dirty="0" smtClean="0">
                <a:latin typeface="Georgia" panose="02040502050405020303" pitchFamily="18" charset="0"/>
              </a:rPr>
              <a:t>2017/2365</a:t>
            </a:r>
            <a:r>
              <a:rPr lang="ru-RU" sz="3400" dirty="0" smtClean="0">
                <a:latin typeface="Georgia" panose="02040502050405020303" pitchFamily="18" charset="0"/>
              </a:rPr>
              <a:t>, трябва </a:t>
            </a:r>
            <a:r>
              <a:rPr lang="ru-RU" sz="3400" dirty="0">
                <a:latin typeface="Georgia" panose="02040502050405020303" pitchFamily="18" charset="0"/>
              </a:rPr>
              <a:t>да се тълкува в смисъл, </a:t>
            </a:r>
            <a:r>
              <a:rPr lang="ru-RU" sz="3400" dirty="0" smtClean="0">
                <a:latin typeface="Georgia" panose="02040502050405020303" pitchFamily="18" charset="0"/>
              </a:rPr>
              <a:t>че дължимата </a:t>
            </a:r>
            <a:r>
              <a:rPr lang="ru-RU" sz="3400" dirty="0">
                <a:latin typeface="Georgia" panose="02040502050405020303" pitchFamily="18" charset="0"/>
              </a:rPr>
              <a:t>грижа, която възлагащият орган трябва да положи, за да може да се позове на тази разпоредба, изисква по-специално при подготовката на съответната обществена поръчка той да е взел предвид рисковете от превишаване на срока за изпълнение на тази поръчка, породени от предвидими причини за спиране на изпълнението, като обичайните метеорологични условия, както и нормативните забрани за извършване на строителство, които са предварително публикувани и приложими за период, включен в срока за изпълнение на посочената поръчка, като такива метеорологични условия и нормативни забрани, когато не са предвидени в документацията, уреждаща процедурата за възлагане на обществена поръчка, не могат да бъдат основание за изпълнението на строителството извън срока, определен в посочената документация, както и в първоначалния договор за обществена поръчка</a:t>
            </a:r>
            <a:r>
              <a:rPr lang="ru-RU" sz="3400" dirty="0" smtClean="0">
                <a:latin typeface="Georgia" panose="02040502050405020303" pitchFamily="18" charset="0"/>
              </a:rPr>
              <a:t>.</a:t>
            </a:r>
            <a:endParaRPr lang="ru-RU" sz="3400" dirty="0">
              <a:latin typeface="Georgia" panose="02040502050405020303" pitchFamily="18" charset="0"/>
            </a:endParaRPr>
          </a:p>
        </p:txBody>
      </p:sp>
      <p:pic>
        <p:nvPicPr>
          <p:cNvPr id="7" name="Shape 3"/>
          <p:cNvPicPr/>
          <p:nvPr/>
        </p:nvPicPr>
        <p:blipFill>
          <a:blip r:embed="rId2"/>
          <a:stretch/>
        </p:blipFill>
        <p:spPr>
          <a:xfrm>
            <a:off x="0" y="2328720"/>
            <a:ext cx="2940829" cy="3099490"/>
          </a:xfrm>
          <a:prstGeom prst="rect">
            <a:avLst/>
          </a:prstGeom>
        </p:spPr>
      </p:pic>
    </p:spTree>
    <p:extLst>
      <p:ext uri="{BB962C8B-B14F-4D97-AF65-F5344CB8AC3E}">
        <p14:creationId xmlns:p14="http://schemas.microsoft.com/office/powerpoint/2010/main" val="4097427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948" y="476821"/>
            <a:ext cx="10772775" cy="951929"/>
          </a:xfrm>
        </p:spPr>
        <p:txBody>
          <a:bodyPr>
            <a:normAutofit/>
          </a:bodyPr>
          <a:lstStyle/>
          <a:p>
            <a:pPr algn="ctr"/>
            <a:r>
              <a:rPr lang="ru-RU" sz="2400" b="1" dirty="0">
                <a:solidFill>
                  <a:srgbClr val="0070C0"/>
                </a:solidFill>
                <a:latin typeface="Georgia" panose="02040502050405020303" pitchFamily="18" charset="0"/>
              </a:rPr>
              <a:t>Незаконосъобразно изменение на договора за обществена поръчка</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906982" y="1428750"/>
            <a:ext cx="7786254" cy="5038725"/>
          </a:xfrm>
        </p:spPr>
        <p:txBody>
          <a:bodyPr>
            <a:normAutofit fontScale="92500" lnSpcReduction="20000"/>
          </a:bodyPr>
          <a:lstStyle/>
          <a:p>
            <a:pPr marL="0" indent="0" algn="just">
              <a:buNone/>
            </a:pPr>
            <a:r>
              <a:rPr lang="ru-RU" sz="1800" dirty="0">
                <a:latin typeface="Georgia" panose="02040502050405020303" pitchFamily="18" charset="0"/>
              </a:rPr>
              <a:t>Съгласно сключения договор за обществена поръчка, избраният изпълнител се задължава да поддържа гаранция за изпълнение в размер 5 % от стойността на договора за срок не по-кратък от 30 дни от изтичане на срока за изпълнение на договора. По време на изпълнението на договора има три спирания на строителството.</a:t>
            </a:r>
          </a:p>
          <a:p>
            <a:pPr marL="0" indent="0" algn="just">
              <a:buNone/>
            </a:pPr>
            <a:r>
              <a:rPr lang="ru-RU" sz="1800" dirty="0">
                <a:latin typeface="Georgia" panose="02040502050405020303" pitchFamily="18" charset="0"/>
              </a:rPr>
              <a:t>При направената проверка е установено, че срокът на гаранцията за добро изпълнение не е бил увеличен пропорционално на увеличението на стойността на договора, направено с допълнителното споразумение от 08.10.2021г., към която дата всъщност срокът на гаранцията вече е бил изтекъл. </a:t>
            </a:r>
          </a:p>
          <a:p>
            <a:pPr marL="0" indent="0" algn="just">
              <a:buNone/>
            </a:pPr>
            <a:r>
              <a:rPr lang="ru-RU" sz="1800" dirty="0">
                <a:latin typeface="Georgia" panose="02040502050405020303" pitchFamily="18" charset="0"/>
              </a:rPr>
              <a:t>Изискванята за представяне на гаранция за изпълнение и условията по нея са определящи за интереса на икономическите оператори да участват в процедурата. Задължението за поддържане на гаранцията за целия период на изпълнение, включително при удължаване на срока за изпълнение на договора/увеличаване на неговата стойност, е свързано с допълнителни разходи и ангажименти от страна на избрания изпълнител. </a:t>
            </a:r>
          </a:p>
          <a:p>
            <a:pPr marL="0" indent="0" algn="just">
              <a:buNone/>
            </a:pPr>
            <a:r>
              <a:rPr lang="ru-RU" sz="1800" dirty="0">
                <a:latin typeface="Georgia" panose="02040502050405020303" pitchFamily="18" charset="0"/>
              </a:rPr>
              <a:t>Налице е съществена промяна в изискванията за възлагане на поръчката, тъй като ако новото условие за отпадане на задължението за поддържане на гаранцията за изпълнение за срока на изпълнение на договора и в предвидения в него размер е било част от първоначално обявените условия, същите биха привлекли допълнителни участници или биха довели до приемането на оферти, различни от първоначално приетите. Неизпълнение на това задължение води до ползи за изпълнителя, тъй като последният не е направил допълнителни разходи по предоставянето нова, съответно е довело до промяна на икономическият баланс на договора в полза на избрания изпълнител. </a:t>
            </a:r>
          </a:p>
        </p:txBody>
      </p:sp>
      <p:pic>
        <p:nvPicPr>
          <p:cNvPr id="8" name="Shape 102"/>
          <p:cNvPicPr/>
          <p:nvPr/>
        </p:nvPicPr>
        <p:blipFill>
          <a:blip r:embed="rId2"/>
          <a:stretch/>
        </p:blipFill>
        <p:spPr>
          <a:xfrm>
            <a:off x="66535" y="2157730"/>
            <a:ext cx="3578225" cy="4309745"/>
          </a:xfrm>
          <a:prstGeom prst="rect">
            <a:avLst/>
          </a:prstGeom>
        </p:spPr>
      </p:pic>
    </p:spTree>
    <p:extLst>
      <p:ext uri="{BB962C8B-B14F-4D97-AF65-F5344CB8AC3E}">
        <p14:creationId xmlns:p14="http://schemas.microsoft.com/office/powerpoint/2010/main" val="382911918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50770"/>
            <a:ext cx="12192000" cy="931832"/>
          </a:xfrm>
        </p:spPr>
        <p:txBody>
          <a:bodyPr>
            <a:normAutofit/>
          </a:bodyPr>
          <a:lstStyle/>
          <a:p>
            <a:pPr algn="ctr"/>
            <a:r>
              <a:rPr lang="ru-RU" sz="2400" b="1" dirty="0">
                <a:solidFill>
                  <a:srgbClr val="0070C0"/>
                </a:solidFill>
                <a:latin typeface="Georgia" panose="02040502050405020303" pitchFamily="18" charset="0"/>
              </a:rPr>
              <a:t>Незаконосъобразно изменение на договора за обществена поръчка</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676656" y="2157730"/>
            <a:ext cx="10753725" cy="4166869"/>
          </a:xfrm>
        </p:spPr>
        <p:txBody>
          <a:bodyPr>
            <a:normAutofit fontScale="92500" lnSpcReduction="20000"/>
          </a:bodyPr>
          <a:lstStyle/>
          <a:p>
            <a:pPr marL="0" indent="0" algn="just">
              <a:buNone/>
            </a:pPr>
            <a:r>
              <a:rPr lang="ru-RU" sz="1800" b="1" dirty="0">
                <a:latin typeface="Georgia" panose="02040502050405020303" pitchFamily="18" charset="0"/>
              </a:rPr>
              <a:t>Нарушения във връзка със срока за изпълнение на строителните работи:</a:t>
            </a:r>
          </a:p>
          <a:p>
            <a:pPr marL="0" indent="0" algn="just">
              <a:buNone/>
            </a:pPr>
            <a:r>
              <a:rPr lang="ru-RU" sz="1800" dirty="0">
                <a:latin typeface="Georgia" panose="02040502050405020303" pitchFamily="18" charset="0"/>
              </a:rPr>
              <a:t>Срокът за изпълнение на СМР е 40 дни от влизане в сила на разрешението за строеж и до въвеждане на строежа в експлоатация. Строителството е спирано три пъти за общо над 300 дни. Общият срок за реално изпълнение на строителните дейности е 42 дни. </a:t>
            </a:r>
          </a:p>
          <a:p>
            <a:pPr marL="0" indent="0" algn="just">
              <a:buNone/>
            </a:pPr>
            <a:r>
              <a:rPr lang="ru-RU" sz="1800" dirty="0">
                <a:latin typeface="Georgia" panose="02040502050405020303" pitchFamily="18" charset="0"/>
              </a:rPr>
              <a:t>Второто спиране е било за над 100 дни. Причината за спирането е забавена доставка.Представена е кореспонденция с двама потенциални доставчици, в която се твърди липсата на наличност и забавяне на доставката от заявените продукти, включително поради Covid-19. </a:t>
            </a:r>
          </a:p>
          <a:p>
            <a:pPr marL="0" indent="0" algn="just">
              <a:buNone/>
            </a:pPr>
            <a:r>
              <a:rPr lang="ru-RU" sz="1800" dirty="0">
                <a:latin typeface="Georgia" panose="02040502050405020303" pitchFamily="18" charset="0"/>
              </a:rPr>
              <a:t>Срокът за изпълнение на строително-монтажните работи, включващ и доставката, е подлежал на оценка. Участниците, включително и избраният изпълнител, са били запознати с характеристиката на обекта, с необходимост от доставка на материалите в условията на пандемия от Covid-19, като същото е следвало да бъде взето предвид при формиране на предложените срокове за изпълнение. Изпълнителят е предложил срок от 40 дни, включващ и доставката на необходимите за изпълнение на строителството материали. В офертата си участникът е посочил, че е установил контакти с доставчици и че ще сключи договор с тях след подписване на договора с възложителя, както и че организацията на работа с тях ще осигури редовност на доставките на строителни продукти по начин, който гарантира навременното, качествено и ефективно изпълнение на строителни работи.</a:t>
            </a:r>
          </a:p>
          <a:p>
            <a:pPr marL="0" indent="0" algn="just">
              <a:buNone/>
            </a:pPr>
            <a:r>
              <a:rPr lang="ru-RU" sz="1800" dirty="0">
                <a:latin typeface="Georgia" panose="02040502050405020303" pitchFamily="18" charset="0"/>
              </a:rPr>
              <a:t>Заявките за доставка са направени около 7 месеца след започване на строителството. Същото обосновава извод, че изпълнителят не е предприел необходимите действия за осигуряване на доставките на материали, с цел завършване на строителните дейности в предложения срок.</a:t>
            </a:r>
          </a:p>
        </p:txBody>
      </p:sp>
    </p:spTree>
    <p:extLst>
      <p:ext uri="{BB962C8B-B14F-4D97-AF65-F5344CB8AC3E}">
        <p14:creationId xmlns:p14="http://schemas.microsoft.com/office/powerpoint/2010/main" val="346821586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03677"/>
            <a:ext cx="12192000" cy="1049699"/>
          </a:xfrm>
        </p:spPr>
        <p:txBody>
          <a:bodyPr>
            <a:normAutofit/>
          </a:bodyPr>
          <a:lstStyle/>
          <a:p>
            <a:pPr algn="ctr"/>
            <a:r>
              <a:rPr lang="ru-RU" sz="2400" b="1" dirty="0">
                <a:solidFill>
                  <a:srgbClr val="0070C0"/>
                </a:solidFill>
                <a:latin typeface="Georgia" panose="02040502050405020303" pitchFamily="18" charset="0"/>
              </a:rPr>
              <a:t>Незаконосъобразно изменение на договора за обществена поръчка</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676656" y="2057400"/>
            <a:ext cx="9631125" cy="4559299"/>
          </a:xfrm>
        </p:spPr>
        <p:txBody>
          <a:bodyPr>
            <a:normAutofit fontScale="92500" lnSpcReduction="20000"/>
          </a:bodyPr>
          <a:lstStyle/>
          <a:p>
            <a:pPr marL="0" indent="0" algn="just">
              <a:buNone/>
            </a:pPr>
            <a:r>
              <a:rPr lang="ru-RU" sz="1900" dirty="0">
                <a:latin typeface="Georgia" panose="02040502050405020303" pitchFamily="18" charset="0"/>
              </a:rPr>
              <a:t>От страна на бенефициера не са представени доказателства, че е налице обективна невъзможност за изпълнение на доставката, в предложения от изпълнителя срок за изпълнение, но от други доставчици и няма данни за положени дължими грижи от страна на изпълнителя за изпълнение на договора в предложения от него 40-дневен срок. Предвид гореизложеното, второто спиране е неоснователно и няма непредвидени обстоятелства, обосноваващи неговата законосъобразност. </a:t>
            </a:r>
          </a:p>
          <a:p>
            <a:pPr marL="0" indent="0" algn="just">
              <a:buNone/>
            </a:pPr>
            <a:r>
              <a:rPr lang="ru-RU" sz="1900" dirty="0">
                <a:latin typeface="Georgia" panose="02040502050405020303" pitchFamily="18" charset="0"/>
              </a:rPr>
              <a:t>Крайният срок за изпълнението на строителните дейности неправомерно е удължен с над 100 дни, налице е съществено изменение на елементите на договора. Няма доказателства да са били наложени неустойки за забавянето. Необходимият срок за изпълнение (подлежащ и на оценка)  не е бил спазен, а бенефициерът е приел забавеното изпълнение на договора, без да налага неустойки, предвидени в договора.</a:t>
            </a:r>
          </a:p>
          <a:p>
            <a:pPr marL="0" indent="0" algn="just">
              <a:buNone/>
            </a:pPr>
            <a:r>
              <a:rPr lang="ru-RU" sz="1900" dirty="0">
                <a:latin typeface="Georgia" panose="02040502050405020303" pitchFamily="18" charset="0"/>
              </a:rPr>
              <a:t>Забавата в изпълнението е промяна в условията на процедурата за възлагане на обществена поръчка. Тази промяна е съществена, защото ако новото условие относно срока за изпълнение на договора и възможността за забавяне, без да се налагат предвидените в договора неустойки, са били част от процедурата по обществената поръчка, то това би могло да привлече допълнителни участници за участие или би довело до приемането на оферта, различна от първоначално приетата. Изменението води до ползи за изпълнителя, които не са били известни на останалите участници в процедурата.</a:t>
            </a:r>
          </a:p>
          <a:p>
            <a:pPr marL="0" indent="0" algn="just">
              <a:buNone/>
            </a:pPr>
            <a:r>
              <a:rPr lang="ru-RU" sz="1900" dirty="0">
                <a:latin typeface="Georgia" panose="02040502050405020303" pitchFamily="18" charset="0"/>
              </a:rPr>
              <a:t>Посоченото също представлява нарушение на чл. 116, ал. 1, т. 7 във вр. с чл. 116, ал. 5, т. 1 и т. 2 от ЗОП.</a:t>
            </a:r>
          </a:p>
          <a:p>
            <a:pPr marL="0" indent="0" algn="just">
              <a:buNone/>
            </a:pPr>
            <a:endParaRPr lang="ru-RU" b="1" dirty="0" smtClean="0"/>
          </a:p>
        </p:txBody>
      </p:sp>
      <p:pic>
        <p:nvPicPr>
          <p:cNvPr id="7" name="Shape 26"/>
          <p:cNvPicPr/>
          <p:nvPr/>
        </p:nvPicPr>
        <p:blipFill>
          <a:blip r:embed="rId2"/>
          <a:stretch/>
        </p:blipFill>
        <p:spPr>
          <a:xfrm>
            <a:off x="11003279" y="3614388"/>
            <a:ext cx="853440" cy="1292225"/>
          </a:xfrm>
          <a:prstGeom prst="rect">
            <a:avLst/>
          </a:prstGeom>
        </p:spPr>
      </p:pic>
    </p:spTree>
    <p:extLst>
      <p:ext uri="{BB962C8B-B14F-4D97-AF65-F5344CB8AC3E}">
        <p14:creationId xmlns:p14="http://schemas.microsoft.com/office/powerpoint/2010/main" val="15017608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03677"/>
            <a:ext cx="12192000" cy="1049699"/>
          </a:xfrm>
        </p:spPr>
        <p:txBody>
          <a:bodyPr>
            <a:normAutofit/>
          </a:bodyPr>
          <a:lstStyle/>
          <a:p>
            <a:pPr algn="ctr"/>
            <a:r>
              <a:rPr lang="ru-RU" sz="2400" b="1" dirty="0">
                <a:solidFill>
                  <a:srgbClr val="0070C0"/>
                </a:solidFill>
                <a:latin typeface="Georgia" panose="02040502050405020303" pitchFamily="18" charset="0"/>
              </a:rPr>
              <a:t>Незаконосъобразно изменение на договора за обществена поръчка</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842910" y="2421082"/>
            <a:ext cx="7958189" cy="3377045"/>
          </a:xfrm>
        </p:spPr>
        <p:txBody>
          <a:bodyPr>
            <a:normAutofit/>
          </a:bodyPr>
          <a:lstStyle/>
          <a:p>
            <a:pPr marL="0" indent="0" algn="just">
              <a:buNone/>
            </a:pPr>
            <a:r>
              <a:rPr lang="bg-BG" b="1" dirty="0" smtClean="0">
                <a:latin typeface="Georgia" panose="02040502050405020303" pitchFamily="18" charset="0"/>
              </a:rPr>
              <a:t>В редакцията </a:t>
            </a:r>
            <a:r>
              <a:rPr lang="bg-BG" b="1" dirty="0">
                <a:latin typeface="Georgia" panose="02040502050405020303" pitchFamily="18" charset="0"/>
              </a:rPr>
              <a:t>на Наредбата </a:t>
            </a:r>
            <a:r>
              <a:rPr lang="bg-BG" b="1" dirty="0" smtClean="0">
                <a:latin typeface="Georgia" panose="02040502050405020303" pitchFamily="18" charset="0"/>
              </a:rPr>
              <a:t>до </a:t>
            </a:r>
            <a:r>
              <a:rPr lang="bg-BG" b="1" dirty="0">
                <a:latin typeface="Georgia" panose="02040502050405020303" pitchFamily="18" charset="0"/>
              </a:rPr>
              <a:t>12.07.2024 </a:t>
            </a:r>
            <a:r>
              <a:rPr lang="bg-BG" b="1" dirty="0" smtClean="0">
                <a:latin typeface="Georgia" panose="02040502050405020303" pitchFamily="18" charset="0"/>
              </a:rPr>
              <a:t>г. т. 23 от Приложение № 1 към чл. 2, ал. 1 не се прилага по отношение на договори, сключени по процедури по </a:t>
            </a:r>
            <a:r>
              <a:rPr lang="ru-RU" b="1" dirty="0">
                <a:latin typeface="Georgia" panose="02040502050405020303" pitchFamily="18" charset="0"/>
              </a:rPr>
              <a:t>ПМС № 160 от 2016 г</a:t>
            </a:r>
            <a:r>
              <a:rPr lang="ru-RU" b="1" dirty="0" smtClean="0">
                <a:latin typeface="Georgia" panose="02040502050405020303" pitchFamily="18" charset="0"/>
              </a:rPr>
              <a:t>., но с</a:t>
            </a:r>
            <a:r>
              <a:rPr lang="bg-BG" b="1" dirty="0" smtClean="0">
                <a:latin typeface="Georgia" panose="02040502050405020303" pitchFamily="18" charset="0"/>
              </a:rPr>
              <a:t> последното изменение на Наредбата от 12.07.2024 г. т. 23 се прилага и по отношение на </a:t>
            </a:r>
            <a:r>
              <a:rPr lang="ru-RU" b="1" dirty="0">
                <a:latin typeface="Georgia" panose="02040502050405020303" pitchFamily="18" charset="0"/>
              </a:rPr>
              <a:t>ПМС № 160 от 2016 </a:t>
            </a:r>
            <a:r>
              <a:rPr lang="ru-RU" b="1" dirty="0" smtClean="0">
                <a:latin typeface="Georgia" panose="02040502050405020303" pitchFamily="18" charset="0"/>
              </a:rPr>
              <a:t>г и </a:t>
            </a:r>
            <a:r>
              <a:rPr lang="ru-RU" b="1" dirty="0">
                <a:latin typeface="Georgia" panose="02040502050405020303" pitchFamily="18" charset="0"/>
              </a:rPr>
              <a:t>ПМС № 4 от </a:t>
            </a:r>
            <a:r>
              <a:rPr lang="ru-RU" b="1" dirty="0" smtClean="0">
                <a:latin typeface="Georgia" panose="02040502050405020303" pitchFamily="18" charset="0"/>
              </a:rPr>
              <a:t>2024 г. като изрично са допълнени състави на нарушения по двете постановления.</a:t>
            </a:r>
          </a:p>
          <a:p>
            <a:pPr marL="0" indent="0" algn="just">
              <a:buNone/>
            </a:pPr>
            <a:r>
              <a:rPr lang="bg-BG" b="1" dirty="0" smtClean="0"/>
              <a:t> </a:t>
            </a:r>
            <a:endParaRPr lang="ru-RU" b="1" dirty="0" smtClean="0"/>
          </a:p>
        </p:txBody>
      </p:sp>
      <p:pic>
        <p:nvPicPr>
          <p:cNvPr id="7" name="Shape 26"/>
          <p:cNvPicPr/>
          <p:nvPr/>
        </p:nvPicPr>
        <p:blipFill>
          <a:blip r:embed="rId2"/>
          <a:stretch/>
        </p:blipFill>
        <p:spPr>
          <a:xfrm>
            <a:off x="9829105" y="2826327"/>
            <a:ext cx="1486595" cy="1761260"/>
          </a:xfrm>
          <a:prstGeom prst="rect">
            <a:avLst/>
          </a:prstGeom>
        </p:spPr>
      </p:pic>
    </p:spTree>
    <p:extLst>
      <p:ext uri="{BB962C8B-B14F-4D97-AF65-F5344CB8AC3E}">
        <p14:creationId xmlns:p14="http://schemas.microsoft.com/office/powerpoint/2010/main" val="17316543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1824"/>
            <a:ext cx="12192000" cy="1396722"/>
          </a:xfrm>
        </p:spPr>
        <p:txBody>
          <a:bodyPr>
            <a:normAutofit/>
          </a:bodyPr>
          <a:lstStyle/>
          <a:p>
            <a:pPr algn="ctr"/>
            <a:r>
              <a:rPr lang="ru-RU" sz="2400" b="1" dirty="0">
                <a:solidFill>
                  <a:srgbClr val="0070C0"/>
                </a:solidFill>
                <a:latin typeface="Georgia" panose="02040502050405020303" pitchFamily="18" charset="0"/>
              </a:rPr>
              <a:t>Нарушение на принципа за добро финансово управление:</a:t>
            </a:r>
          </a:p>
        </p:txBody>
      </p:sp>
      <p:sp>
        <p:nvSpPr>
          <p:cNvPr id="3" name="Content Placeholder 2"/>
          <p:cNvSpPr>
            <a:spLocks noGrp="1"/>
          </p:cNvSpPr>
          <p:nvPr>
            <p:ph idx="1"/>
          </p:nvPr>
        </p:nvSpPr>
        <p:spPr>
          <a:xfrm>
            <a:off x="676656" y="2327158"/>
            <a:ext cx="10753725" cy="4137142"/>
          </a:xfrm>
        </p:spPr>
        <p:txBody>
          <a:bodyPr>
            <a:normAutofit fontScale="92500" lnSpcReduction="20000"/>
          </a:bodyPr>
          <a:lstStyle/>
          <a:p>
            <a:pPr marL="0" indent="0" algn="just">
              <a:buNone/>
            </a:pPr>
            <a:r>
              <a:rPr lang="ru-RU" sz="1700" dirty="0">
                <a:latin typeface="Georgia" panose="02040502050405020303" pitchFamily="18" charset="0"/>
              </a:rPr>
              <a:t>Сключен е договор за обществена поръчка за изпълнение на следните дейности, свързани с подготовка на събитието - семинар и съгласуването му с партньорите по проекта, изготвяне на програмата на събитието и съгласуването му с партньорите по проекта; програмата на събитието и  на покани към участниците; провеждане на семинара: осигуряване на подходяща зала, кетъринг за участниците, осигуряване на превод на събитието от: английски-български и български-английски; изготвяне на Мониторингова система за самооценка на проекта – инструмент за мониторинг, доклади за самооценка и др.</a:t>
            </a:r>
          </a:p>
          <a:p>
            <a:pPr marL="0" indent="0" algn="just">
              <a:buNone/>
            </a:pPr>
            <a:r>
              <a:rPr lang="ru-RU" sz="1700" dirty="0">
                <a:latin typeface="Georgia" panose="02040502050405020303" pitchFamily="18" charset="0"/>
              </a:rPr>
              <a:t>В договора не е посочена информация за цена на отделните компоненти от организацията на семинара (координация, подготовка на програмата, зала, кетъринг, превод) и за брой участници, за които ще се организира семинара. </a:t>
            </a:r>
          </a:p>
          <a:p>
            <a:pPr marL="0" indent="0" algn="just">
              <a:buNone/>
            </a:pPr>
            <a:r>
              <a:rPr lang="ru-RU" sz="1700" dirty="0">
                <a:latin typeface="Georgia" panose="02040502050405020303" pitchFamily="18" charset="0"/>
              </a:rPr>
              <a:t>Следствие на настъпилата епидемична обстановка на COVID-19, възложителят е дал указания на изпълнителя да премине към организиране на онлайн семинар, без присъствието на партньорски организации (изменение са дейностите, редуциран е броя на участниците, предвиден е наем на по-малка зала, отпаднала е дейността по осигуряване на кетъринг). </a:t>
            </a:r>
          </a:p>
          <a:p>
            <a:pPr marL="0" indent="0" algn="just">
              <a:buNone/>
            </a:pPr>
            <a:r>
              <a:rPr lang="ru-RU" sz="1700" dirty="0">
                <a:latin typeface="Georgia" panose="02040502050405020303" pitchFamily="18" charset="0"/>
              </a:rPr>
              <a:t>Съгласно представения доклад от проведения семинар и на допълнително представените разяснения от страна на бенефициера, изпълнителят на договора за услуга е извършил следните дейности: </a:t>
            </a:r>
            <a:endParaRPr lang="ru-RU" sz="1700" dirty="0" smtClean="0">
              <a:latin typeface="Georgia" panose="02040502050405020303" pitchFamily="18" charset="0"/>
            </a:endParaRPr>
          </a:p>
          <a:p>
            <a:pPr marL="0" indent="0" algn="just">
              <a:buNone/>
            </a:pPr>
            <a:r>
              <a:rPr lang="ru-RU" sz="1700" dirty="0" smtClean="0">
                <a:latin typeface="Georgia" panose="02040502050405020303" pitchFamily="18" charset="0"/>
              </a:rPr>
              <a:t>1</a:t>
            </a:r>
            <a:r>
              <a:rPr lang="ru-RU" sz="1700" dirty="0">
                <a:latin typeface="Georgia" panose="02040502050405020303" pitchFamily="18" charset="0"/>
              </a:rPr>
              <a:t>/ Изготвен е плакат/банер на събитието, който да служи като официална покана, която да бъде публикувана, предвид характера на онлайн събитието, и официална програма с линк за включване в събитието; </a:t>
            </a:r>
            <a:endParaRPr lang="ru-RU" sz="1700" dirty="0" smtClean="0">
              <a:latin typeface="Georgia" panose="02040502050405020303" pitchFamily="18" charset="0"/>
            </a:endParaRPr>
          </a:p>
          <a:p>
            <a:pPr marL="0" indent="0" algn="just">
              <a:buNone/>
            </a:pPr>
            <a:r>
              <a:rPr lang="ru-RU" sz="1700" dirty="0" smtClean="0">
                <a:latin typeface="Georgia" panose="02040502050405020303" pitchFamily="18" charset="0"/>
              </a:rPr>
              <a:t>2</a:t>
            </a:r>
            <a:r>
              <a:rPr lang="ru-RU" sz="1700" dirty="0">
                <a:latin typeface="Georgia" panose="02040502050405020303" pitchFamily="18" charset="0"/>
              </a:rPr>
              <a:t>/ Осигурена подходяща зала за участниците; </a:t>
            </a:r>
          </a:p>
          <a:p>
            <a:pPr marL="0" indent="0" algn="just">
              <a:buNone/>
            </a:pPr>
            <a:endParaRPr lang="en-US" b="1" dirty="0"/>
          </a:p>
        </p:txBody>
      </p:sp>
    </p:spTree>
    <p:extLst>
      <p:ext uri="{BB962C8B-B14F-4D97-AF65-F5344CB8AC3E}">
        <p14:creationId xmlns:p14="http://schemas.microsoft.com/office/powerpoint/2010/main" val="20099506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0664"/>
            <a:ext cx="12191999" cy="1049699"/>
          </a:xfrm>
        </p:spPr>
        <p:txBody>
          <a:bodyPr>
            <a:normAutofit/>
          </a:bodyPr>
          <a:lstStyle/>
          <a:p>
            <a:pPr algn="ctr"/>
            <a:r>
              <a:rPr lang="ru-RU" sz="2400" b="1" dirty="0">
                <a:solidFill>
                  <a:srgbClr val="0070C0"/>
                </a:solidFill>
                <a:latin typeface="Georgia" panose="02040502050405020303" pitchFamily="18" charset="0"/>
              </a:rPr>
              <a:t>Нарушение на принципа за добро финансово управление:</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291402" y="2157730"/>
            <a:ext cx="9063773" cy="4395469"/>
          </a:xfrm>
        </p:spPr>
        <p:txBody>
          <a:bodyPr>
            <a:normAutofit fontScale="92500" lnSpcReduction="10000"/>
          </a:bodyPr>
          <a:lstStyle/>
          <a:p>
            <a:pPr marL="0" indent="0" algn="just">
              <a:buNone/>
            </a:pPr>
            <a:r>
              <a:rPr lang="ru-RU" sz="1800" dirty="0">
                <a:latin typeface="Georgia" panose="02040502050405020303" pitchFamily="18" charset="0"/>
              </a:rPr>
              <a:t>3/ По време на събитието е осигурен превод на двата езика; 4/ Осигурено е техническото провеждане на семинар чрез zoom-платформата. </a:t>
            </a:r>
          </a:p>
          <a:p>
            <a:pPr marL="0" indent="0" algn="just">
              <a:buNone/>
            </a:pPr>
            <a:r>
              <a:rPr lang="ru-RU" sz="1800" dirty="0">
                <a:latin typeface="Georgia" panose="02040502050405020303" pitchFamily="18" charset="0"/>
              </a:rPr>
              <a:t>В резултат на извършена проверка е установено, че семинарът е проведен онлайн (през zoom-платформата) на, като:</a:t>
            </a:r>
          </a:p>
          <a:p>
            <a:pPr marL="0" indent="0" algn="just">
              <a:buNone/>
            </a:pPr>
            <a:r>
              <a:rPr lang="ru-RU" sz="1800" dirty="0">
                <a:latin typeface="Georgia" panose="02040502050405020303" pitchFamily="18" charset="0"/>
              </a:rPr>
              <a:t>1/ на семинара са присъствали физически шестима участници, за които е бил осигурен кетъринг (модераторите на семинара и представители на партньора);</a:t>
            </a:r>
          </a:p>
          <a:p>
            <a:pPr marL="0" indent="0" algn="just">
              <a:buNone/>
            </a:pPr>
            <a:r>
              <a:rPr lang="ru-RU" sz="1800" dirty="0">
                <a:latin typeface="Georgia" panose="02040502050405020303" pitchFamily="18" charset="0"/>
              </a:rPr>
              <a:t>2/ осигурената зала за събитието е собственост на бенефициера.</a:t>
            </a:r>
          </a:p>
          <a:p>
            <a:pPr marL="0" indent="0" algn="just">
              <a:buNone/>
            </a:pPr>
            <a:r>
              <a:rPr lang="ru-RU" sz="1800" dirty="0">
                <a:latin typeface="Georgia" panose="02040502050405020303" pitchFamily="18" charset="0"/>
              </a:rPr>
              <a:t>Видно от гореизложеното, договорът е бил изпълнен частично (по-малко от 50 % от първоначално предвидените дейности), но въпреки това на изпълнителя е изплатено възнаграждение в пълен размер. </a:t>
            </a:r>
          </a:p>
          <a:p>
            <a:pPr marL="0" indent="0" algn="just">
              <a:buNone/>
            </a:pPr>
            <a:r>
              <a:rPr lang="ru-RU" sz="1800" dirty="0">
                <a:latin typeface="Georgia" panose="02040502050405020303" pitchFamily="18" charset="0"/>
              </a:rPr>
              <a:t>Неизпълнението на договора има отрицателен ефект върху законосъобразното разходване на средствата от бюджета на Съюза. Разходвани са средства от одобрения бюджет на проекта без да е налице основание за това, т.е. без да са изпълнени дейностите, за които са били предвидени и одобрени. Налице е нарушение на параграф 1 от чл. 33 от Регламент (ЕС, Евратом) 2018/1046, съгласно който бюджетните кредити се използват в съответствие с принципа на добро финансово управление, в частност принципите на икономичност, ефикасност и ефективност</a:t>
            </a:r>
            <a:r>
              <a:rPr lang="ru-RU" sz="1800" dirty="0" smtClean="0">
                <a:latin typeface="Georgia" panose="02040502050405020303" pitchFamily="18" charset="0"/>
              </a:rPr>
              <a:t>.</a:t>
            </a:r>
            <a:endParaRPr lang="en-US" sz="1800" dirty="0">
              <a:solidFill>
                <a:schemeClr val="tx1"/>
              </a:solidFill>
              <a:latin typeface="Georgia" panose="02040502050405020303" pitchFamily="18" charset="0"/>
            </a:endParaRPr>
          </a:p>
        </p:txBody>
      </p:sp>
      <p:pic>
        <p:nvPicPr>
          <p:cNvPr id="6" name="Picture 5"/>
          <p:cNvPicPr>
            <a:picLocks noChangeAspect="1"/>
          </p:cNvPicPr>
          <p:nvPr/>
        </p:nvPicPr>
        <p:blipFill>
          <a:blip r:embed="rId2"/>
          <a:stretch>
            <a:fillRect/>
          </a:stretch>
        </p:blipFill>
        <p:spPr>
          <a:xfrm>
            <a:off x="9355174" y="2157730"/>
            <a:ext cx="2836826" cy="3202218"/>
          </a:xfrm>
          <a:prstGeom prst="rect">
            <a:avLst/>
          </a:prstGeom>
        </p:spPr>
      </p:pic>
    </p:spTree>
    <p:extLst>
      <p:ext uri="{BB962C8B-B14F-4D97-AF65-F5344CB8AC3E}">
        <p14:creationId xmlns:p14="http://schemas.microsoft.com/office/powerpoint/2010/main" val="37685804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bg-BG" sz="2800" b="1" dirty="0">
                <a:solidFill>
                  <a:srgbClr val="0070C0"/>
                </a:solidFill>
                <a:latin typeface="Georgia" panose="02040502050405020303" pitchFamily="18" charset="0"/>
              </a:rPr>
              <a:t>Конфликт на интереси</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291402" y="2286000"/>
            <a:ext cx="11786298" cy="4203700"/>
          </a:xfrm>
        </p:spPr>
        <p:txBody>
          <a:bodyPr>
            <a:normAutofit lnSpcReduction="10000"/>
          </a:bodyPr>
          <a:lstStyle/>
          <a:p>
            <a:pPr algn="just"/>
            <a:r>
              <a:rPr lang="ru-RU" dirty="0">
                <a:latin typeface="Georgia" panose="02040502050405020303" pitchFamily="18" charset="0"/>
              </a:rPr>
              <a:t>Конфликт на интереси съществува, когато безпристрастното и обективно упражняване на функциите на финансов участник или друго лице, посочено в параграф 1 на чл. 61, е опорочено по причини, свързани със семейния и емоционалния живот, политическа или национална принадлежност, икономически интерес или всякакъв друг пряк или косвен личен интерес – чл. 61, т. 3 от Регламент (ЕС, Евратом) 2024/2509.  </a:t>
            </a:r>
          </a:p>
          <a:p>
            <a:pPr algn="just"/>
            <a:endParaRPr lang="ru-RU" dirty="0">
              <a:latin typeface="Georgia" panose="02040502050405020303" pitchFamily="18" charset="0"/>
            </a:endParaRPr>
          </a:p>
          <a:p>
            <a:pPr algn="just"/>
            <a:r>
              <a:rPr lang="ru-RU" dirty="0">
                <a:latin typeface="Georgia" panose="02040502050405020303" pitchFamily="18" charset="0"/>
              </a:rPr>
              <a:t>Трябва да предприемем подходящи мерки за избягване, идентифициране и отстраняване на конфликти на интереси. </a:t>
            </a:r>
            <a:endParaRPr lang="en-US" dirty="0" smtClean="0">
              <a:latin typeface="Georgia" panose="02040502050405020303" pitchFamily="18" charset="0"/>
            </a:endParaRPr>
          </a:p>
          <a:p>
            <a:pPr algn="just"/>
            <a:r>
              <a:rPr lang="ru-RU" dirty="0">
                <a:latin typeface="Georgia" panose="02040502050405020303" pitchFamily="18" charset="0"/>
              </a:rPr>
              <a:t>Ако икономическите оператори участват в първата фаза (предварителни пазарни консултации), трябва да се предприемат всички мерки за предотвратяване на случаи на конфликт на интереси и неравноправно третиране. Виж чл. 44 от ЗОП.</a:t>
            </a:r>
          </a:p>
          <a:p>
            <a:pPr algn="just"/>
            <a:endParaRPr lang="ru-RU" dirty="0">
              <a:latin typeface="Georgia" panose="02040502050405020303" pitchFamily="18" charset="0"/>
            </a:endParaRPr>
          </a:p>
          <a:p>
            <a:endParaRPr lang="en-US" dirty="0"/>
          </a:p>
        </p:txBody>
      </p:sp>
      <p:grpSp>
        <p:nvGrpSpPr>
          <p:cNvPr id="5" name="Group 4"/>
          <p:cNvGrpSpPr/>
          <p:nvPr/>
        </p:nvGrpSpPr>
        <p:grpSpPr>
          <a:xfrm>
            <a:off x="8622529" y="256568"/>
            <a:ext cx="2426471" cy="1965298"/>
            <a:chOff x="-15494" y="0"/>
            <a:chExt cx="4361815" cy="3856863"/>
          </a:xfrm>
        </p:grpSpPr>
        <p:sp>
          <p:nvSpPr>
            <p:cNvPr id="6" name="Freeform 5"/>
            <p:cNvSpPr/>
            <p:nvPr/>
          </p:nvSpPr>
          <p:spPr>
            <a:xfrm>
              <a:off x="-15494" y="0"/>
              <a:ext cx="4361815" cy="3856863"/>
            </a:xfrm>
            <a:custGeom>
              <a:avLst/>
              <a:gdLst/>
              <a:ahLst/>
              <a:cxnLst/>
              <a:rect l="l" t="t" r="r" b="b"/>
              <a:pathLst>
                <a:path w="4361815" h="3856863">
                  <a:moveTo>
                    <a:pt x="1275207" y="0"/>
                  </a:moveTo>
                  <a:cubicBezTo>
                    <a:pt x="1151509" y="0"/>
                    <a:pt x="1037336" y="65913"/>
                    <a:pt x="975487" y="173101"/>
                  </a:cubicBezTo>
                  <a:lnTo>
                    <a:pt x="61849" y="1755394"/>
                  </a:lnTo>
                  <a:cubicBezTo>
                    <a:pt x="0" y="1862455"/>
                    <a:pt x="0" y="1994408"/>
                    <a:pt x="61849" y="2101469"/>
                  </a:cubicBezTo>
                  <a:lnTo>
                    <a:pt x="975360" y="3683762"/>
                  </a:lnTo>
                  <a:cubicBezTo>
                    <a:pt x="1036701" y="3789934"/>
                    <a:pt x="1149477" y="3855720"/>
                    <a:pt x="1271905" y="3856863"/>
                  </a:cubicBezTo>
                  <a:lnTo>
                    <a:pt x="3105404" y="3856863"/>
                  </a:lnTo>
                  <a:cubicBezTo>
                    <a:pt x="3227832" y="3855720"/>
                    <a:pt x="3340608" y="3789934"/>
                    <a:pt x="3401949" y="3683762"/>
                  </a:cubicBezTo>
                  <a:lnTo>
                    <a:pt x="4315460" y="2101469"/>
                  </a:lnTo>
                  <a:cubicBezTo>
                    <a:pt x="4345940" y="2048764"/>
                    <a:pt x="4361307" y="1990090"/>
                    <a:pt x="4361815" y="1931162"/>
                  </a:cubicBezTo>
                  <a:lnTo>
                    <a:pt x="4361815" y="1925574"/>
                  </a:lnTo>
                  <a:cubicBezTo>
                    <a:pt x="4361307" y="1866773"/>
                    <a:pt x="4345940" y="1807972"/>
                    <a:pt x="4315460" y="1755267"/>
                  </a:cubicBezTo>
                  <a:lnTo>
                    <a:pt x="3401949" y="173101"/>
                  </a:lnTo>
                  <a:cubicBezTo>
                    <a:pt x="3340100" y="65913"/>
                    <a:pt x="3225927" y="0"/>
                    <a:pt x="3102229" y="0"/>
                  </a:cubicBezTo>
                  <a:close/>
                </a:path>
              </a:pathLst>
            </a:custGeom>
            <a:blipFill>
              <a:blip r:embed="rId2"/>
              <a:stretch>
                <a:fillRect l="-26699" r="-6491"/>
              </a:stretch>
            </a:blipFill>
          </p:spPr>
          <p:txBody>
            <a:bodyPr/>
            <a:lstStyle/>
            <a:p>
              <a:endParaRPr lang="en-US"/>
            </a:p>
          </p:txBody>
        </p:sp>
      </p:grpSp>
    </p:spTree>
    <p:extLst>
      <p:ext uri="{BB962C8B-B14F-4D97-AF65-F5344CB8AC3E}">
        <p14:creationId xmlns:p14="http://schemas.microsoft.com/office/powerpoint/2010/main" val="33629925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bg-BG" sz="2800" b="1" dirty="0">
                <a:solidFill>
                  <a:srgbClr val="0070C0"/>
                </a:solidFill>
                <a:latin typeface="Georgia" panose="02040502050405020303" pitchFamily="18" charset="0"/>
              </a:rPr>
              <a:t>Конфликт на интереси</a:t>
            </a:r>
            <a:endParaRPr lang="bg-BG" sz="2800" b="1" dirty="0">
              <a:solidFill>
                <a:srgbClr val="0070C0"/>
              </a:solidFill>
              <a:latin typeface="Corbel" panose="020B0503020204020204" pitchFamily="34" charset="0"/>
            </a:endParaRPr>
          </a:p>
        </p:txBody>
      </p:sp>
      <p:sp>
        <p:nvSpPr>
          <p:cNvPr id="3" name="Content Placeholder 2"/>
          <p:cNvSpPr>
            <a:spLocks noGrp="1"/>
          </p:cNvSpPr>
          <p:nvPr>
            <p:ph idx="1"/>
          </p:nvPr>
        </p:nvSpPr>
        <p:spPr>
          <a:xfrm>
            <a:off x="271463" y="1843088"/>
            <a:ext cx="7358061" cy="4743450"/>
          </a:xfrm>
        </p:spPr>
        <p:txBody>
          <a:bodyPr>
            <a:normAutofit/>
          </a:bodyPr>
          <a:lstStyle/>
          <a:p>
            <a:pPr marL="0" indent="0" algn="just">
              <a:buNone/>
            </a:pPr>
            <a:r>
              <a:rPr lang="ru-RU" sz="1800" dirty="0">
                <a:latin typeface="Georgia" panose="02040502050405020303" pitchFamily="18" charset="0"/>
              </a:rPr>
              <a:t>Ситуации, включващи конфликт на интереси, могат да възникнат по всяко време. От първостепенно значение е или да ги предотвратите, или да ги управлявате по подходящ начин, когато се появят. Това изискване е от решаващо значение за поддържането на прозрачността, репутацията и безпристрастността на публичния сектор и надеждността на принципите на правовата държава като основна ценност на ЕС. Това е от съществено значение за поддържане на общественото доверие в почтеността и безпристрастността на публичните органи и служители, както и в процесите на вземане на решения, които служат на общите интереси. </a:t>
            </a:r>
            <a:endParaRPr lang="en-US" sz="1800" dirty="0" smtClean="0">
              <a:latin typeface="Georgia" panose="02040502050405020303" pitchFamily="18" charset="0"/>
            </a:endParaRPr>
          </a:p>
          <a:p>
            <a:pPr marL="0" indent="0" algn="just">
              <a:buNone/>
            </a:pPr>
            <a:r>
              <a:rPr lang="ru-RU" sz="1800" dirty="0" smtClean="0">
                <a:latin typeface="Georgia" panose="02040502050405020303" pitchFamily="18" charset="0"/>
              </a:rPr>
              <a:t>Обратно</a:t>
            </a:r>
            <a:r>
              <a:rPr lang="ru-RU" sz="1800" dirty="0">
                <a:latin typeface="Georgia" panose="02040502050405020303" pitchFamily="18" charset="0"/>
              </a:rPr>
              <a:t>, ако конфликтите на интереси не бъдат предотвратени или управлявани правилно, когато възникнат, те могат да повлияят отрицателно на процеса на вземане на решения в публичните органи, да доведат до неразумно използване на публични средства и да навредят на репутацията. Те могат също така да доведат до загуба на вяра в способността на публичния сектор да работи безпристрастно и в общите интереси на обществото.</a:t>
            </a:r>
            <a:endParaRPr lang="bg-BG" sz="1800" cap="none" dirty="0">
              <a:latin typeface="Georgia" panose="02040502050405020303" pitchFamily="18" charset="0"/>
            </a:endParaRPr>
          </a:p>
        </p:txBody>
      </p:sp>
      <p:pic>
        <p:nvPicPr>
          <p:cNvPr id="8" name="Shape 63"/>
          <p:cNvPicPr/>
          <p:nvPr/>
        </p:nvPicPr>
        <p:blipFill>
          <a:blip r:embed="rId2"/>
          <a:stretch/>
        </p:blipFill>
        <p:spPr>
          <a:xfrm>
            <a:off x="7786254" y="2367092"/>
            <a:ext cx="3837305" cy="3277741"/>
          </a:xfrm>
          <a:prstGeom prst="rect">
            <a:avLst/>
          </a:prstGeom>
        </p:spPr>
      </p:pic>
    </p:spTree>
    <p:extLst>
      <p:ext uri="{BB962C8B-B14F-4D97-AF65-F5344CB8AC3E}">
        <p14:creationId xmlns:p14="http://schemas.microsoft.com/office/powerpoint/2010/main" val="40256756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bg-BG" sz="2800" b="1" dirty="0">
                <a:solidFill>
                  <a:srgbClr val="0070C0"/>
                </a:solidFill>
                <a:latin typeface="Georgia" panose="02040502050405020303" pitchFamily="18" charset="0"/>
              </a:rPr>
              <a:t>Конфликт на интереси</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6532014" y="2258291"/>
            <a:ext cx="4898367" cy="3519574"/>
          </a:xfrm>
        </p:spPr>
        <p:txBody>
          <a:bodyPr/>
          <a:lstStyle/>
          <a:p>
            <a:pPr marL="0" indent="0" algn="just">
              <a:buNone/>
            </a:pPr>
            <a:r>
              <a:rPr lang="ru-RU" b="1" i="1" dirty="0">
                <a:latin typeface="Georgia" panose="02040502050405020303" pitchFamily="18" charset="0"/>
              </a:rPr>
              <a:t>„</a:t>
            </a:r>
            <a:r>
              <a:rPr lang="ru-RU" sz="1800" b="1" i="1" dirty="0">
                <a:latin typeface="Georgia" panose="02040502050405020303" pitchFamily="18" charset="0"/>
              </a:rPr>
              <a:t>Ситуации, които обективно могат да бъдат възприети като конфликт на интереси“</a:t>
            </a:r>
            <a:endParaRPr lang="ru-RU" sz="1800" b="1" dirty="0">
              <a:latin typeface="Georgia" panose="02040502050405020303" pitchFamily="18" charset="0"/>
            </a:endParaRPr>
          </a:p>
          <a:p>
            <a:pPr marL="0" indent="0" algn="just">
              <a:buNone/>
            </a:pPr>
            <a:r>
              <a:rPr lang="ru-RU" sz="1800" dirty="0">
                <a:latin typeface="Georgia" panose="02040502050405020303" pitchFamily="18" charset="0"/>
              </a:rPr>
              <a:t>Всяка дейност или интерес, която (който) би могла (могъл) да попречи на безпристрастното и обективно упражняване на функциите на финансов участник или на друго лице и по този начин да окаже влияние върху общественото доверие в доброто финансово управление на бюджета на ЕС, представлява ситуация, която може да бъде възприета като конфликт на интереси.</a:t>
            </a:r>
          </a:p>
          <a:p>
            <a:pPr marL="0" indent="0">
              <a:buNone/>
            </a:pPr>
            <a:endParaRPr lang="en-US" dirty="0"/>
          </a:p>
        </p:txBody>
      </p:sp>
      <p:pic>
        <p:nvPicPr>
          <p:cNvPr id="7" name="Shape 54"/>
          <p:cNvPicPr/>
          <p:nvPr/>
        </p:nvPicPr>
        <p:blipFill>
          <a:blip r:embed="rId2"/>
          <a:stretch/>
        </p:blipFill>
        <p:spPr>
          <a:xfrm>
            <a:off x="291402" y="1652703"/>
            <a:ext cx="5998210" cy="4730750"/>
          </a:xfrm>
          <a:prstGeom prst="rect">
            <a:avLst/>
          </a:prstGeom>
        </p:spPr>
      </p:pic>
    </p:spTree>
    <p:extLst>
      <p:ext uri="{BB962C8B-B14F-4D97-AF65-F5344CB8AC3E}">
        <p14:creationId xmlns:p14="http://schemas.microsoft.com/office/powerpoint/2010/main" val="2955967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496478" y="1082010"/>
            <a:ext cx="6212666" cy="656655"/>
          </a:xfrm>
          <a:prstGeom prst="rect">
            <a:avLst/>
          </a:prstGeom>
          <a:solidFill>
            <a:srgbClr val="008000"/>
          </a:solidFill>
        </p:spPr>
        <p:txBody>
          <a:bodyPr wrap="square">
            <a:spAutoFit/>
          </a:bodyPr>
          <a:lstStyle/>
          <a:p>
            <a:pPr algn="ctr"/>
            <a:r>
              <a:rPr lang="bg-BG" sz="2467" b="1" dirty="0">
                <a:solidFill>
                  <a:schemeClr val="bg1"/>
                </a:solidFill>
                <a:latin typeface="Georgia" panose="02040502050405020303" pitchFamily="18" charset="0"/>
              </a:rPr>
              <a:t>Основни принципи</a:t>
            </a:r>
            <a:r>
              <a:rPr lang="en-US" sz="1200" dirty="0">
                <a:latin typeface="Georgia" panose="02040502050405020303" pitchFamily="18" charset="0"/>
              </a:rPr>
              <a:t/>
            </a:r>
            <a:br>
              <a:rPr lang="en-US" sz="1200" dirty="0">
                <a:latin typeface="Georgia" panose="02040502050405020303" pitchFamily="18" charset="0"/>
              </a:rPr>
            </a:br>
            <a:endParaRPr lang="en-US" sz="1200" dirty="0">
              <a:latin typeface="Georgia" panose="02040502050405020303" pitchFamily="18" charset="0"/>
            </a:endParaRPr>
          </a:p>
        </p:txBody>
      </p:sp>
      <p:graphicFrame>
        <p:nvGraphicFramePr>
          <p:cNvPr id="37" name="Table 36"/>
          <p:cNvGraphicFramePr>
            <a:graphicFrameLocks noGrp="1"/>
          </p:cNvGraphicFramePr>
          <p:nvPr>
            <p:extLst>
              <p:ext uri="{D42A27DB-BD31-4B8C-83A1-F6EECF244321}">
                <p14:modId xmlns:p14="http://schemas.microsoft.com/office/powerpoint/2010/main" val="4217526911"/>
              </p:ext>
            </p:extLst>
          </p:nvPr>
        </p:nvGraphicFramePr>
        <p:xfrm>
          <a:off x="177800" y="1870357"/>
          <a:ext cx="6981256" cy="1379921"/>
        </p:xfrm>
        <a:graphic>
          <a:graphicData uri="http://schemas.openxmlformats.org/drawingml/2006/table">
            <a:tbl>
              <a:tblPr firstRow="1" firstCol="1" bandRow="1">
                <a:tableStyleId>{5C22544A-7EE6-4342-B048-85BDC9FD1C3A}</a:tableStyleId>
              </a:tblPr>
              <a:tblGrid>
                <a:gridCol w="2428770">
                  <a:extLst>
                    <a:ext uri="{9D8B030D-6E8A-4147-A177-3AD203B41FA5}">
                      <a16:colId xmlns:a16="http://schemas.microsoft.com/office/drawing/2014/main" val="3398027946"/>
                    </a:ext>
                  </a:extLst>
                </a:gridCol>
                <a:gridCol w="4552486">
                  <a:extLst>
                    <a:ext uri="{9D8B030D-6E8A-4147-A177-3AD203B41FA5}">
                      <a16:colId xmlns:a16="http://schemas.microsoft.com/office/drawing/2014/main" val="3558378052"/>
                    </a:ext>
                  </a:extLst>
                </a:gridCol>
              </a:tblGrid>
              <a:tr h="1379921">
                <a:tc>
                  <a:txBody>
                    <a:bodyPr/>
                    <a:lstStyle/>
                    <a:p>
                      <a:pPr marL="88900" indent="266700" algn="ctr">
                        <a:lnSpc>
                          <a:spcPct val="135000"/>
                        </a:lnSpc>
                        <a:spcAft>
                          <a:spcPts val="0"/>
                        </a:spcAft>
                      </a:pPr>
                      <a:r>
                        <a:rPr lang="bg-BG" sz="1300" b="1" kern="1200" dirty="0" smtClean="0">
                          <a:solidFill>
                            <a:schemeClr val="lt1"/>
                          </a:solidFill>
                          <a:effectLst/>
                          <a:latin typeface="Georgia" panose="02040502050405020303" pitchFamily="18" charset="0"/>
                          <a:ea typeface="+mn-ea"/>
                          <a:cs typeface="+mn-cs"/>
                        </a:rPr>
                        <a:t>Публичност </a:t>
                      </a:r>
                    </a:p>
                    <a:p>
                      <a:pPr marL="88900" indent="266700" algn="ctr">
                        <a:lnSpc>
                          <a:spcPct val="135000"/>
                        </a:lnSpc>
                        <a:spcAft>
                          <a:spcPts val="0"/>
                        </a:spcAft>
                      </a:pPr>
                      <a:r>
                        <a:rPr lang="bg-BG" sz="1300" b="1" kern="1200" dirty="0" smtClean="0">
                          <a:solidFill>
                            <a:schemeClr val="lt1"/>
                          </a:solidFill>
                          <a:effectLst/>
                          <a:latin typeface="Georgia" panose="02040502050405020303" pitchFamily="18" charset="0"/>
                          <a:ea typeface="+mn-ea"/>
                          <a:cs typeface="+mn-cs"/>
                        </a:rPr>
                        <a:t>и прозрачност</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Изискванията за </a:t>
                      </a:r>
                      <a:r>
                        <a:rPr lang="bg-BG" sz="900" dirty="0" smtClean="0">
                          <a:effectLst/>
                          <a:latin typeface="Georgia" panose="02040502050405020303" pitchFamily="18" charset="0"/>
                        </a:rPr>
                        <a:t>публикуване</a:t>
                      </a:r>
                      <a:r>
                        <a:rPr lang="ru-RU" sz="900" dirty="0" smtClean="0">
                          <a:effectLst/>
                          <a:latin typeface="Georgia" panose="02040502050405020303" pitchFamily="18" charset="0"/>
                        </a:rPr>
                        <a:t> гарантират прозрачност, тъй като публикуването на техническите спецификации и критериите за подбор и възлагане позволява на заинтересованите страни да проверят дали те са справедливи и недискриминационни. Изискванията за </a:t>
                      </a:r>
                      <a:r>
                        <a:rPr lang="ru-RU" sz="900" dirty="0" smtClean="0">
                          <a:effectLst/>
                          <a:latin typeface="Georgia" panose="02040502050405020303" pitchFamily="18" charset="0"/>
                        </a:rPr>
                        <a:t>документална проследимост </a:t>
                      </a:r>
                      <a:r>
                        <a:rPr lang="ru-RU" sz="900" dirty="0" smtClean="0">
                          <a:effectLst/>
                          <a:latin typeface="Georgia" panose="02040502050405020303" pitchFamily="18" charset="0"/>
                        </a:rPr>
                        <a:t>гарантират, че действията на възлагащите органи могат да бъдат проверени, когато е необходимо.</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4195459654"/>
                  </a:ext>
                </a:extLst>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1320328185"/>
              </p:ext>
            </p:extLst>
          </p:nvPr>
        </p:nvGraphicFramePr>
        <p:xfrm>
          <a:off x="177800" y="3437566"/>
          <a:ext cx="7018470" cy="906018"/>
        </p:xfrm>
        <a:graphic>
          <a:graphicData uri="http://schemas.openxmlformats.org/drawingml/2006/table">
            <a:tbl>
              <a:tblPr firstRow="1" firstCol="1" bandRow="1">
                <a:tableStyleId>{5C22544A-7EE6-4342-B048-85BDC9FD1C3A}</a:tableStyleId>
              </a:tblPr>
              <a:tblGrid>
                <a:gridCol w="2497667">
                  <a:extLst>
                    <a:ext uri="{9D8B030D-6E8A-4147-A177-3AD203B41FA5}">
                      <a16:colId xmlns:a16="http://schemas.microsoft.com/office/drawing/2014/main" val="1388773475"/>
                    </a:ext>
                  </a:extLst>
                </a:gridCol>
                <a:gridCol w="4520803">
                  <a:extLst>
                    <a:ext uri="{9D8B030D-6E8A-4147-A177-3AD203B41FA5}">
                      <a16:colId xmlns:a16="http://schemas.microsoft.com/office/drawing/2014/main" val="2374804546"/>
                    </a:ext>
                  </a:extLst>
                </a:gridCol>
              </a:tblGrid>
              <a:tr h="855034">
                <a:tc>
                  <a:txBody>
                    <a:bodyPr/>
                    <a:lstStyle/>
                    <a:p>
                      <a:pPr marL="88900" indent="266700">
                        <a:lnSpc>
                          <a:spcPct val="135000"/>
                        </a:lnSpc>
                        <a:spcAft>
                          <a:spcPts val="0"/>
                        </a:spcAft>
                      </a:pPr>
                      <a:r>
                        <a:rPr lang="bg-BG" sz="1300" b="1" kern="1200" dirty="0" smtClean="0">
                          <a:solidFill>
                            <a:schemeClr val="lt1"/>
                          </a:solidFill>
                          <a:effectLst/>
                          <a:latin typeface="Georgia" panose="02040502050405020303" pitchFamily="18" charset="0"/>
                          <a:ea typeface="+mn-ea"/>
                          <a:cs typeface="+mn-cs"/>
                        </a:rPr>
                        <a:t>Пропорционалност</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Защитата на конкуренцията е въпрос на поддържане на равно третиране, избягване на дискриминация, прилагане на принципите на взаимно признаване (на еквивалентни продукти и квалификации) и гарантиране, че всички изключения са пропорционални.</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3774643752"/>
                  </a:ext>
                </a:extLst>
              </a:tr>
            </a:tbl>
          </a:graphicData>
        </a:graphic>
      </p:graphicFrame>
      <p:graphicFrame>
        <p:nvGraphicFramePr>
          <p:cNvPr id="39" name="Table 38"/>
          <p:cNvGraphicFramePr>
            <a:graphicFrameLocks noGrp="1"/>
          </p:cNvGraphicFramePr>
          <p:nvPr>
            <p:extLst>
              <p:ext uri="{D42A27DB-BD31-4B8C-83A1-F6EECF244321}">
                <p14:modId xmlns:p14="http://schemas.microsoft.com/office/powerpoint/2010/main" val="3504501878"/>
              </p:ext>
            </p:extLst>
          </p:nvPr>
        </p:nvGraphicFramePr>
        <p:xfrm>
          <a:off x="177800" y="4550682"/>
          <a:ext cx="7010994" cy="1951717"/>
        </p:xfrm>
        <a:graphic>
          <a:graphicData uri="http://schemas.openxmlformats.org/drawingml/2006/table">
            <a:tbl>
              <a:tblPr firstRow="1" firstCol="1" bandRow="1">
                <a:tableStyleId>{5C22544A-7EE6-4342-B048-85BDC9FD1C3A}</a:tableStyleId>
              </a:tblPr>
              <a:tblGrid>
                <a:gridCol w="2509332">
                  <a:extLst>
                    <a:ext uri="{9D8B030D-6E8A-4147-A177-3AD203B41FA5}">
                      <a16:colId xmlns:a16="http://schemas.microsoft.com/office/drawing/2014/main" val="1388773475"/>
                    </a:ext>
                  </a:extLst>
                </a:gridCol>
                <a:gridCol w="4501662">
                  <a:extLst>
                    <a:ext uri="{9D8B030D-6E8A-4147-A177-3AD203B41FA5}">
                      <a16:colId xmlns:a16="http://schemas.microsoft.com/office/drawing/2014/main" val="2374804546"/>
                    </a:ext>
                  </a:extLst>
                </a:gridCol>
              </a:tblGrid>
              <a:tr h="1951717">
                <a:tc>
                  <a:txBody>
                    <a:bodyPr/>
                    <a:lstStyle/>
                    <a:p>
                      <a:pPr marL="88900" indent="266700" algn="ctr">
                        <a:lnSpc>
                          <a:spcPct val="135000"/>
                        </a:lnSpc>
                        <a:spcAft>
                          <a:spcPts val="0"/>
                        </a:spcAft>
                      </a:pPr>
                      <a:r>
                        <a:rPr lang="bg-BG" sz="1300" b="1" kern="1200" dirty="0" smtClean="0">
                          <a:solidFill>
                            <a:schemeClr val="lt1"/>
                          </a:solidFill>
                          <a:effectLst/>
                          <a:latin typeface="Georgia" panose="02040502050405020303" pitchFamily="18" charset="0"/>
                          <a:ea typeface="+mn-ea"/>
                          <a:cs typeface="+mn-cs"/>
                        </a:rPr>
                        <a:t>Най-добро                    съотношение качество</a:t>
                      </a:r>
                      <a:r>
                        <a:rPr lang="bg-BG" sz="1300" b="1" kern="1200" baseline="0" dirty="0" smtClean="0">
                          <a:solidFill>
                            <a:schemeClr val="lt1"/>
                          </a:solidFill>
                          <a:effectLst/>
                          <a:latin typeface="Georgia" panose="02040502050405020303" pitchFamily="18" charset="0"/>
                          <a:ea typeface="+mn-ea"/>
                          <a:cs typeface="+mn-cs"/>
                        </a:rPr>
                        <a:t> цена</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tc>
                  <a:txBody>
                    <a:bodyPr/>
                    <a:lstStyle/>
                    <a:p>
                      <a:pPr marL="317500" indent="12700">
                        <a:lnSpc>
                          <a:spcPct val="135000"/>
                        </a:lnSpc>
                        <a:spcAft>
                          <a:spcPts val="0"/>
                        </a:spcAft>
                      </a:pPr>
                      <a:r>
                        <a:rPr lang="ru-RU" sz="900" dirty="0" smtClean="0">
                          <a:effectLst/>
                          <a:latin typeface="Georgia" panose="02040502050405020303" pitchFamily="18" charset="0"/>
                        </a:rPr>
                        <a:t>Ключов икономически двигател в основата на процесите на </a:t>
                      </a:r>
                      <a:r>
                        <a:rPr lang="ru-RU" sz="900" dirty="0" smtClean="0">
                          <a:effectLst/>
                          <a:latin typeface="Georgia" panose="02040502050405020303" pitchFamily="18" charset="0"/>
                        </a:rPr>
                        <a:t>възлагане </a:t>
                      </a:r>
                      <a:r>
                        <a:rPr lang="ru-RU" sz="900" dirty="0" smtClean="0">
                          <a:effectLst/>
                          <a:latin typeface="Georgia" panose="02040502050405020303" pitchFamily="18" charset="0"/>
                        </a:rPr>
                        <a:t>е необходимостта да се гарантира, че </a:t>
                      </a:r>
                      <a:r>
                        <a:rPr lang="ru-RU" sz="900" dirty="0" smtClean="0">
                          <a:effectLst/>
                          <a:latin typeface="Georgia" panose="02040502050405020303" pitchFamily="18" charset="0"/>
                        </a:rPr>
                        <a:t>цените на доставките/услугите/строителството</a:t>
                      </a:r>
                      <a:r>
                        <a:rPr lang="ru-RU" sz="900" baseline="0" dirty="0" smtClean="0">
                          <a:effectLst/>
                          <a:latin typeface="Georgia" panose="02040502050405020303" pitchFamily="18" charset="0"/>
                        </a:rPr>
                        <a:t>  отговарят на пазарната им стойност</a:t>
                      </a:r>
                      <a:r>
                        <a:rPr lang="ru-RU" sz="900" dirty="0" smtClean="0">
                          <a:effectLst/>
                          <a:latin typeface="Georgia" panose="02040502050405020303" pitchFamily="18" charset="0"/>
                        </a:rPr>
                        <a:t>. </a:t>
                      </a:r>
                      <a:r>
                        <a:rPr lang="ru-RU" sz="900" dirty="0" smtClean="0">
                          <a:effectLst/>
                          <a:latin typeface="Georgia" panose="02040502050405020303" pitchFamily="18" charset="0"/>
                        </a:rPr>
                        <a:t>Директивите не уточняват този въпрос, но е важно да</a:t>
                      </a:r>
                      <a:r>
                        <a:rPr lang="ru-RU" sz="900" baseline="0" dirty="0" smtClean="0">
                          <a:effectLst/>
                          <a:latin typeface="Georgia" panose="02040502050405020303" pitchFamily="18" charset="0"/>
                        </a:rPr>
                        <a:t> </a:t>
                      </a:r>
                      <a:r>
                        <a:rPr lang="ru-RU" sz="900" dirty="0" smtClean="0">
                          <a:effectLst/>
                          <a:latin typeface="Georgia" panose="02040502050405020303" pitchFamily="18" charset="0"/>
                        </a:rPr>
                        <a:t>се подчертае необходимостта да се гарантира, че съотношението цена-качество ще бъде един от основните резултати от процеса на възлагане на обществени поръчки. Терминът съотношение качество/цена означава оптималната комбинация между различните фактори, свързани </a:t>
                      </a:r>
                      <a:r>
                        <a:rPr lang="ru-RU" sz="900" dirty="0" smtClean="0">
                          <a:effectLst/>
                          <a:latin typeface="Georgia" panose="02040502050405020303" pitchFamily="18" charset="0"/>
                        </a:rPr>
                        <a:t>и несвързани с разходите, </a:t>
                      </a:r>
                      <a:r>
                        <a:rPr lang="ru-RU" sz="900" dirty="0" smtClean="0">
                          <a:effectLst/>
                          <a:latin typeface="Georgia" panose="02040502050405020303" pitchFamily="18" charset="0"/>
                        </a:rPr>
                        <a:t>които заедно отговарят на изискванията на възлагащия орган.</a:t>
                      </a:r>
                      <a:endParaRPr lang="en-US" sz="1300" dirty="0">
                        <a:solidFill>
                          <a:srgbClr val="616161"/>
                        </a:solidFill>
                        <a:effectLst/>
                        <a:latin typeface="Georgia" panose="02040502050405020303" pitchFamily="18" charset="0"/>
                        <a:ea typeface="Arial" panose="020B0604020202020204" pitchFamily="34" charset="0"/>
                      </a:endParaRPr>
                    </a:p>
                  </a:txBody>
                  <a:tcPr marL="3421" marR="3421" marT="0" marB="0" anchor="ctr">
                    <a:solidFill>
                      <a:srgbClr val="008000"/>
                    </a:solidFill>
                  </a:tcPr>
                </a:tc>
                <a:extLst>
                  <a:ext uri="{0D108BD9-81ED-4DB2-BD59-A6C34878D82A}">
                    <a16:rowId xmlns:a16="http://schemas.microsoft.com/office/drawing/2014/main" val="3774643752"/>
                  </a:ext>
                </a:extLst>
              </a:tr>
            </a:tbl>
          </a:graphicData>
        </a:graphic>
      </p:graphicFrame>
      <p:sp>
        <p:nvSpPr>
          <p:cNvPr id="33" name="Freeform 2"/>
          <p:cNvSpPr/>
          <p:nvPr/>
        </p:nvSpPr>
        <p:spPr>
          <a:xfrm>
            <a:off x="7159056" y="1295540"/>
            <a:ext cx="5733020" cy="5209882"/>
          </a:xfrm>
          <a:custGeom>
            <a:avLst/>
            <a:gdLst/>
            <a:ahLst/>
            <a:cxnLst/>
            <a:rect l="l" t="t" r="r" b="b"/>
            <a:pathLst>
              <a:path w="8599530" h="7814823">
                <a:moveTo>
                  <a:pt x="0" y="0"/>
                </a:moveTo>
                <a:lnTo>
                  <a:pt x="8599531" y="0"/>
                </a:lnTo>
                <a:lnTo>
                  <a:pt x="8599531" y="7814823"/>
                </a:lnTo>
                <a:lnTo>
                  <a:pt x="0" y="7814823"/>
                </a:lnTo>
                <a:lnTo>
                  <a:pt x="0" y="0"/>
                </a:lnTo>
                <a:close/>
              </a:path>
            </a:pathLst>
          </a:custGeom>
          <a:blipFill>
            <a:blip r:embed="rId2"/>
            <a:stretch>
              <a:fillRect/>
            </a:stretch>
          </a:blipFill>
        </p:spPr>
      </p:sp>
      <p:grpSp>
        <p:nvGrpSpPr>
          <p:cNvPr id="34" name="Group 3"/>
          <p:cNvGrpSpPr/>
          <p:nvPr/>
        </p:nvGrpSpPr>
        <p:grpSpPr>
          <a:xfrm>
            <a:off x="7655534" y="1442766"/>
            <a:ext cx="4162238" cy="4101754"/>
            <a:chOff x="6448" y="-57150"/>
            <a:chExt cx="716029" cy="755650"/>
          </a:xfrm>
        </p:grpSpPr>
        <p:sp>
          <p:nvSpPr>
            <p:cNvPr id="35" name="Freeform 4"/>
            <p:cNvSpPr/>
            <p:nvPr/>
          </p:nvSpPr>
          <p:spPr>
            <a:xfrm>
              <a:off x="6448" y="29383"/>
              <a:ext cx="716029" cy="669117"/>
            </a:xfrm>
            <a:custGeom>
              <a:avLst/>
              <a:gdLst/>
              <a:ahLst/>
              <a:cxnLst/>
              <a:rect l="l" t="t" r="r" b="b"/>
              <a:pathLst>
                <a:path w="799904" h="698500">
                  <a:moveTo>
                    <a:pt x="789465" y="378275"/>
                  </a:moveTo>
                  <a:lnTo>
                    <a:pt x="620039" y="669475"/>
                  </a:lnTo>
                  <a:cubicBezTo>
                    <a:pt x="609584" y="687445"/>
                    <a:pt x="590362" y="698500"/>
                    <a:pt x="569572" y="698500"/>
                  </a:cubicBezTo>
                  <a:lnTo>
                    <a:pt x="230332" y="698500"/>
                  </a:lnTo>
                  <a:cubicBezTo>
                    <a:pt x="209542" y="698500"/>
                    <a:pt x="190320" y="687445"/>
                    <a:pt x="179865" y="669475"/>
                  </a:cubicBezTo>
                  <a:lnTo>
                    <a:pt x="10439" y="378275"/>
                  </a:lnTo>
                  <a:cubicBezTo>
                    <a:pt x="0" y="360333"/>
                    <a:pt x="0" y="338167"/>
                    <a:pt x="10439" y="320225"/>
                  </a:cubicBezTo>
                  <a:lnTo>
                    <a:pt x="179865" y="29025"/>
                  </a:lnTo>
                  <a:cubicBezTo>
                    <a:pt x="190320" y="11055"/>
                    <a:pt x="209542" y="0"/>
                    <a:pt x="230332" y="0"/>
                  </a:cubicBezTo>
                  <a:lnTo>
                    <a:pt x="569572" y="0"/>
                  </a:lnTo>
                  <a:cubicBezTo>
                    <a:pt x="590362" y="0"/>
                    <a:pt x="609584" y="11055"/>
                    <a:pt x="620039" y="29025"/>
                  </a:cubicBezTo>
                  <a:lnTo>
                    <a:pt x="789465" y="320225"/>
                  </a:lnTo>
                  <a:cubicBezTo>
                    <a:pt x="799904" y="338167"/>
                    <a:pt x="799904" y="360333"/>
                    <a:pt x="789465" y="378275"/>
                  </a:cubicBezTo>
                  <a:close/>
                </a:path>
              </a:pathLst>
            </a:custGeom>
            <a:gradFill rotWithShape="1">
              <a:gsLst>
                <a:gs pos="0">
                  <a:srgbClr val="FFDE00">
                    <a:alpha val="100000"/>
                  </a:srgbClr>
                </a:gs>
                <a:gs pos="50000">
                  <a:srgbClr val="FFDE00">
                    <a:alpha val="100000"/>
                  </a:srgbClr>
                </a:gs>
                <a:gs pos="100000">
                  <a:srgbClr val="FF992F">
                    <a:alpha val="100000"/>
                  </a:srgbClr>
                </a:gs>
              </a:gsLst>
              <a:path path="circle">
                <a:fillToRect l="50000" t="50000" r="50000" b="50000"/>
              </a:path>
            </a:gradFill>
            <a:ln cap="rnd">
              <a:noFill/>
              <a:prstDash val="solid"/>
              <a:round/>
            </a:ln>
          </p:spPr>
        </p:sp>
        <p:sp>
          <p:nvSpPr>
            <p:cNvPr id="40" name="TextBox 5"/>
            <p:cNvSpPr txBox="1"/>
            <p:nvPr/>
          </p:nvSpPr>
          <p:spPr>
            <a:xfrm>
              <a:off x="114300" y="-57150"/>
              <a:ext cx="584200" cy="755650"/>
            </a:xfrm>
            <a:prstGeom prst="rect">
              <a:avLst/>
            </a:prstGeom>
          </p:spPr>
          <p:txBody>
            <a:bodyPr lIns="33867" tIns="33867" rIns="33867" bIns="33867" rtlCol="0" anchor="ctr"/>
            <a:lstStyle/>
            <a:p>
              <a:pPr algn="ctr">
                <a:lnSpc>
                  <a:spcPts val="1773"/>
                </a:lnSpc>
              </a:pPr>
              <a:endParaRPr sz="1200"/>
            </a:p>
          </p:txBody>
        </p:sp>
      </p:grpSp>
      <p:sp>
        <p:nvSpPr>
          <p:cNvPr id="42" name="TextBox 8"/>
          <p:cNvSpPr txBox="1"/>
          <p:nvPr/>
        </p:nvSpPr>
        <p:spPr>
          <a:xfrm>
            <a:off x="11040217" y="1937363"/>
            <a:ext cx="3628837" cy="4693821"/>
          </a:xfrm>
          <a:prstGeom prst="rect">
            <a:avLst/>
          </a:prstGeom>
        </p:spPr>
        <p:txBody>
          <a:bodyPr lIns="33867" tIns="33867" rIns="33867" bIns="33867" rtlCol="0" anchor="ctr"/>
          <a:lstStyle/>
          <a:p>
            <a:pPr algn="ctr">
              <a:lnSpc>
                <a:spcPts val="1773"/>
              </a:lnSpc>
            </a:pPr>
            <a:endParaRPr sz="1200"/>
          </a:p>
        </p:txBody>
      </p:sp>
      <p:sp>
        <p:nvSpPr>
          <p:cNvPr id="44" name="TextBox 11"/>
          <p:cNvSpPr txBox="1"/>
          <p:nvPr/>
        </p:nvSpPr>
        <p:spPr>
          <a:xfrm>
            <a:off x="11382069" y="2442249"/>
            <a:ext cx="2957832" cy="3825891"/>
          </a:xfrm>
          <a:prstGeom prst="rect">
            <a:avLst/>
          </a:prstGeom>
        </p:spPr>
        <p:txBody>
          <a:bodyPr lIns="33867" tIns="33867" rIns="33867" bIns="33867" rtlCol="0" anchor="ctr"/>
          <a:lstStyle/>
          <a:p>
            <a:pPr algn="ctr">
              <a:lnSpc>
                <a:spcPts val="1773"/>
              </a:lnSpc>
            </a:pPr>
            <a:endParaRPr sz="1200"/>
          </a:p>
        </p:txBody>
      </p:sp>
      <p:sp>
        <p:nvSpPr>
          <p:cNvPr id="46" name="Freeform 13"/>
          <p:cNvSpPr/>
          <p:nvPr/>
        </p:nvSpPr>
        <p:spPr>
          <a:xfrm>
            <a:off x="8143095" y="3062177"/>
            <a:ext cx="2757745" cy="3338623"/>
          </a:xfrm>
          <a:custGeom>
            <a:avLst/>
            <a:gdLst/>
            <a:ahLst/>
            <a:cxnLst/>
            <a:rect l="l" t="t" r="r" b="b"/>
            <a:pathLst>
              <a:path w="4286500" h="5585016">
                <a:moveTo>
                  <a:pt x="0" y="0"/>
                </a:moveTo>
                <a:lnTo>
                  <a:pt x="4286500" y="0"/>
                </a:lnTo>
                <a:lnTo>
                  <a:pt x="4286500" y="5585016"/>
                </a:lnTo>
                <a:lnTo>
                  <a:pt x="0" y="5585016"/>
                </a:lnTo>
                <a:lnTo>
                  <a:pt x="0" y="0"/>
                </a:lnTo>
                <a:close/>
              </a:path>
            </a:pathLst>
          </a:custGeom>
          <a:blipFill>
            <a:blip r:embed="rId3">
              <a:extLst>
                <a:ext uri="{96DAC541-7B7A-43D3-8B79-37D633B846F1}">
                  <asvg:svgBlip xmlns="" xmlns:asvg="http://schemas.microsoft.com/office/drawing/2016/SVG/main" r:embed="rId5"/>
                </a:ext>
              </a:extLst>
            </a:blip>
            <a:stretch>
              <a:fillRect/>
            </a:stretch>
          </a:blipFill>
        </p:spPr>
      </p:sp>
      <p:sp>
        <p:nvSpPr>
          <p:cNvPr id="51" name="TextBox 30"/>
          <p:cNvSpPr txBox="1"/>
          <p:nvPr/>
        </p:nvSpPr>
        <p:spPr>
          <a:xfrm>
            <a:off x="7825147" y="-1425974"/>
            <a:ext cx="3214260" cy="4157575"/>
          </a:xfrm>
          <a:prstGeom prst="rect">
            <a:avLst/>
          </a:prstGeom>
        </p:spPr>
        <p:txBody>
          <a:bodyPr lIns="33867" tIns="33867" rIns="33867" bIns="33867" rtlCol="0" anchor="ctr"/>
          <a:lstStyle/>
          <a:p>
            <a:pPr algn="ctr">
              <a:lnSpc>
                <a:spcPts val="1773"/>
              </a:lnSpc>
            </a:pPr>
            <a:endParaRPr sz="1200"/>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5959"/>
            <a:ext cx="3035456" cy="927148"/>
          </a:xfrm>
          <a:prstGeom prst="rect">
            <a:avLst/>
          </a:prstGeom>
        </p:spPr>
      </p:pic>
    </p:spTree>
    <p:extLst>
      <p:ext uri="{BB962C8B-B14F-4D97-AF65-F5344CB8AC3E}">
        <p14:creationId xmlns:p14="http://schemas.microsoft.com/office/powerpoint/2010/main" val="146676629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400" b="1" cap="none" dirty="0" smtClean="0">
                <a:solidFill>
                  <a:srgbClr val="0070C0"/>
                </a:solidFill>
                <a:latin typeface="Georgia" panose="02040502050405020303" pitchFamily="18" charset="0"/>
              </a:rPr>
              <a:t/>
            </a:r>
            <a:br>
              <a:rPr lang="en-US" sz="2400" b="1" cap="none" dirty="0" smtClean="0">
                <a:solidFill>
                  <a:srgbClr val="0070C0"/>
                </a:solidFill>
                <a:latin typeface="Georgia" panose="02040502050405020303" pitchFamily="18" charset="0"/>
              </a:rPr>
            </a:br>
            <a:r>
              <a:rPr lang="bg-BG" sz="2800" b="1" dirty="0">
                <a:solidFill>
                  <a:srgbClr val="0070C0"/>
                </a:solidFill>
                <a:latin typeface="Georgia" panose="02040502050405020303" pitchFamily="18" charset="0"/>
              </a:rPr>
              <a:t>Конфликт на интереси</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4172989" y="2812473"/>
            <a:ext cx="7575666" cy="2965392"/>
          </a:xfrm>
        </p:spPr>
        <p:txBody>
          <a:bodyPr>
            <a:normAutofit/>
          </a:bodyPr>
          <a:lstStyle/>
          <a:p>
            <a:pPr marL="0" indent="0" algn="just">
              <a:buNone/>
            </a:pPr>
            <a:r>
              <a:rPr lang="ru-RU" sz="1800" dirty="0" smtClean="0">
                <a:latin typeface="Georgia" panose="02040502050405020303" pitchFamily="18" charset="0"/>
              </a:rPr>
              <a:t>В </a:t>
            </a:r>
            <a:r>
              <a:rPr lang="ru-RU" sz="1800" dirty="0">
                <a:latin typeface="Georgia" panose="02040502050405020303" pitchFamily="18" charset="0"/>
              </a:rPr>
              <a:t>член 61 от ФР </a:t>
            </a:r>
            <a:r>
              <a:rPr lang="ru-RU" sz="1800" dirty="0" smtClean="0">
                <a:latin typeface="Georgia" panose="02040502050405020303" pitchFamily="18" charset="0"/>
              </a:rPr>
              <a:t> </a:t>
            </a:r>
            <a:r>
              <a:rPr lang="ru-RU" sz="1800" dirty="0">
                <a:latin typeface="Georgia" panose="02040502050405020303" pitchFamily="18" charset="0"/>
              </a:rPr>
              <a:t>не е определен точен количествен праг за интересите, които биха могли да създадат конфликт на интереси, нито изглежда възможно да се установи такъв. Дял от 10 % в дадено дружество може да не изглежда голям, но той (или дори и по-малък процентен дял) все пак може да е най-голямото участие на едно лице в съответното дружество, може да бъде придружен от правото на вето върху важни решения на дружеството или да представлява значителен актив предвид размера на дружеството. В такива ситуации ще е необходимо задълбочено проучване на всеки случай.</a:t>
            </a:r>
            <a:endParaRPr lang="en-US" sz="1800" dirty="0">
              <a:latin typeface="Georgia" panose="02040502050405020303" pitchFamily="18" charset="0"/>
            </a:endParaRPr>
          </a:p>
        </p:txBody>
      </p:sp>
      <p:pic>
        <p:nvPicPr>
          <p:cNvPr id="7" name="Shape 3"/>
          <p:cNvPicPr/>
          <p:nvPr/>
        </p:nvPicPr>
        <p:blipFill>
          <a:blip r:embed="rId2"/>
          <a:stretch/>
        </p:blipFill>
        <p:spPr>
          <a:xfrm>
            <a:off x="123795" y="2157731"/>
            <a:ext cx="3797935" cy="3322320"/>
          </a:xfrm>
          <a:prstGeom prst="rect">
            <a:avLst/>
          </a:prstGeom>
        </p:spPr>
      </p:pic>
    </p:spTree>
    <p:extLst>
      <p:ext uri="{BB962C8B-B14F-4D97-AF65-F5344CB8AC3E}">
        <p14:creationId xmlns:p14="http://schemas.microsoft.com/office/powerpoint/2010/main" val="210797972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1108031"/>
            <a:ext cx="10772775" cy="1049699"/>
          </a:xfrm>
        </p:spPr>
        <p:txBody>
          <a:bodyPr>
            <a:normAutofit/>
          </a:bodyPr>
          <a:lstStyle/>
          <a:p>
            <a:pPr algn="ctr"/>
            <a:r>
              <a:rPr lang="ru-RU" sz="2400" b="1" dirty="0">
                <a:solidFill>
                  <a:srgbClr val="0070C0"/>
                </a:solidFill>
                <a:latin typeface="Georgia" panose="02040502050405020303" pitchFamily="18" charset="0"/>
              </a:rPr>
              <a:t>ВЪЗМОЖНИ МЕРКИ ЗА ПРЕДОТВРАТЯВАНЕ И ПРЕОДОЛЯВАНЕ НА КОНФЛИКТИ НА ИНТЕРЕСИ</a:t>
            </a:r>
            <a:endParaRPr lang="en-US" sz="2400" dirty="0">
              <a:solidFill>
                <a:srgbClr val="0070C0"/>
              </a:solidFill>
              <a:latin typeface="Georgia" panose="02040502050405020303" pitchFamily="18" charset="0"/>
            </a:endParaRPr>
          </a:p>
        </p:txBody>
      </p:sp>
      <p:sp>
        <p:nvSpPr>
          <p:cNvPr id="3" name="Content Placeholder 2"/>
          <p:cNvSpPr>
            <a:spLocks noGrp="1"/>
          </p:cNvSpPr>
          <p:nvPr>
            <p:ph idx="1"/>
          </p:nvPr>
        </p:nvSpPr>
        <p:spPr>
          <a:xfrm>
            <a:off x="817418" y="2381459"/>
            <a:ext cx="9531927" cy="3396406"/>
          </a:xfrm>
        </p:spPr>
        <p:txBody>
          <a:bodyPr>
            <a:normAutofit lnSpcReduction="10000"/>
          </a:bodyPr>
          <a:lstStyle/>
          <a:p>
            <a:pPr marL="0" indent="0">
              <a:buNone/>
            </a:pPr>
            <a:r>
              <a:rPr lang="ru-RU" sz="1800" dirty="0" smtClean="0">
                <a:latin typeface="Georgia" panose="02040502050405020303" pitchFamily="18" charset="0"/>
              </a:rPr>
              <a:t>  Може </a:t>
            </a:r>
            <a:r>
              <a:rPr lang="ru-RU" sz="1800" dirty="0">
                <a:latin typeface="Georgia" panose="02040502050405020303" pitchFamily="18" charset="0"/>
              </a:rPr>
              <a:t>да бъдат разгледани следните показатели за риск</a:t>
            </a:r>
            <a:r>
              <a:rPr lang="ru-RU" sz="1800" dirty="0" smtClean="0">
                <a:latin typeface="Georgia" panose="02040502050405020303" pitchFamily="18" charset="0"/>
              </a:rPr>
              <a:t>:</a:t>
            </a:r>
            <a:endParaRPr lang="en-US" sz="1800" dirty="0" smtClean="0">
              <a:latin typeface="Georgia" panose="02040502050405020303" pitchFamily="18" charset="0"/>
            </a:endParaRPr>
          </a:p>
          <a:p>
            <a:pPr marL="0" indent="0">
              <a:buNone/>
            </a:pPr>
            <a:endParaRPr lang="ru-RU" sz="1800" dirty="0">
              <a:latin typeface="Georgia" panose="02040502050405020303" pitchFamily="18" charset="0"/>
            </a:endParaRPr>
          </a:p>
          <a:p>
            <a:pPr lvl="1">
              <a:buFont typeface="Wingdings" panose="05000000000000000000" pitchFamily="2" charset="2"/>
              <a:buChar char="q"/>
            </a:pPr>
            <a:r>
              <a:rPr lang="ru-RU" sz="1800" dirty="0" smtClean="0">
                <a:latin typeface="Georgia" panose="02040502050405020303" pitchFamily="18" charset="0"/>
              </a:rPr>
              <a:t>липса на декларация за конфликт на интереси, когато е задължителна или поискана;</a:t>
            </a:r>
          </a:p>
          <a:p>
            <a:pPr lvl="1">
              <a:buFont typeface="Wingdings" panose="05000000000000000000" pitchFamily="2" charset="2"/>
              <a:buChar char="q"/>
            </a:pPr>
            <a:r>
              <a:rPr lang="ru-RU" sz="1800" dirty="0" smtClean="0">
                <a:latin typeface="Georgia" panose="02040502050405020303" pitchFamily="18" charset="0"/>
              </a:rPr>
              <a:t>служител </a:t>
            </a:r>
            <a:r>
              <a:rPr lang="ru-RU" sz="1800" dirty="0">
                <a:latin typeface="Georgia" panose="02040502050405020303" pitchFamily="18" charset="0"/>
              </a:rPr>
              <a:t>на възлагащия орган, непосредствено преди да се присъедини към него, е работил за дружество, което може да наддава в търг, който служителят трябва да изготви;</a:t>
            </a:r>
          </a:p>
          <a:p>
            <a:pPr lvl="1">
              <a:buFont typeface="Wingdings" panose="05000000000000000000" pitchFamily="2" charset="2"/>
              <a:buChar char="q"/>
            </a:pPr>
            <a:r>
              <a:rPr lang="ru-RU" sz="1800" dirty="0" smtClean="0">
                <a:latin typeface="Georgia" panose="02040502050405020303" pitchFamily="18" charset="0"/>
              </a:rPr>
              <a:t>член </a:t>
            </a:r>
            <a:r>
              <a:rPr lang="ru-RU" sz="1800" dirty="0">
                <a:latin typeface="Georgia" panose="02040502050405020303" pitchFamily="18" charset="0"/>
              </a:rPr>
              <a:t>на най-близкото семейство на служител на възлагащия орган работи за дружество, което може да наддава в търг;</a:t>
            </a:r>
          </a:p>
          <a:p>
            <a:pPr lvl="1">
              <a:buFont typeface="Wingdings" panose="05000000000000000000" pitchFamily="2" charset="2"/>
              <a:buChar char="q"/>
            </a:pPr>
            <a:r>
              <a:rPr lang="ru-RU" sz="1800" dirty="0" smtClean="0">
                <a:latin typeface="Georgia" panose="02040502050405020303" pitchFamily="18" charset="0"/>
              </a:rPr>
              <a:t>изменение </a:t>
            </a:r>
            <a:r>
              <a:rPr lang="ru-RU" sz="1800" dirty="0">
                <a:latin typeface="Georgia" panose="02040502050405020303" pitchFamily="18" charset="0"/>
              </a:rPr>
              <a:t>на условията на договора, подписан между бенефициера и изпълнителя;</a:t>
            </a:r>
            <a:endParaRPr lang="bg-BG" sz="1800" dirty="0" smtClean="0">
              <a:latin typeface="Georgia" panose="02040502050405020303" pitchFamily="18" charset="0"/>
            </a:endParaRPr>
          </a:p>
          <a:p>
            <a:pPr lvl="1">
              <a:buFont typeface="Wingdings" panose="05000000000000000000" pitchFamily="2" charset="2"/>
              <a:buChar char="q"/>
            </a:pPr>
            <a:r>
              <a:rPr lang="ru-RU" sz="1800" dirty="0">
                <a:solidFill>
                  <a:schemeClr val="tx1"/>
                </a:solidFill>
                <a:latin typeface="Georgia" panose="02040502050405020303" pitchFamily="18" charset="0"/>
              </a:rPr>
              <a:t>лошото изпълнение на договора не води до прилагане на санкции или до изключване на изпълнителя/доставчика на услуги от възлагане на други договори</a:t>
            </a:r>
            <a:r>
              <a:rPr lang="en-US" sz="1800" dirty="0" smtClean="0">
                <a:solidFill>
                  <a:schemeClr val="tx1"/>
                </a:solidFill>
                <a:latin typeface="Georgia" panose="02040502050405020303" pitchFamily="18" charset="0"/>
              </a:rPr>
              <a:t>.</a:t>
            </a:r>
            <a:endParaRPr lang="en-US" sz="1800" dirty="0">
              <a:solidFill>
                <a:schemeClr val="tx1"/>
              </a:solidFill>
              <a:latin typeface="Georgia" panose="02040502050405020303" pitchFamily="18" charset="0"/>
            </a:endParaRPr>
          </a:p>
        </p:txBody>
      </p:sp>
      <p:pic>
        <p:nvPicPr>
          <p:cNvPr id="7" name="Shape 30"/>
          <p:cNvPicPr/>
          <p:nvPr/>
        </p:nvPicPr>
        <p:blipFill>
          <a:blip r:embed="rId2"/>
          <a:stretch/>
        </p:blipFill>
        <p:spPr>
          <a:xfrm>
            <a:off x="10697671" y="3018768"/>
            <a:ext cx="829310" cy="1237615"/>
          </a:xfrm>
          <a:prstGeom prst="rect">
            <a:avLst/>
          </a:prstGeom>
        </p:spPr>
      </p:pic>
    </p:spTree>
    <p:extLst>
      <p:ext uri="{BB962C8B-B14F-4D97-AF65-F5344CB8AC3E}">
        <p14:creationId xmlns:p14="http://schemas.microsoft.com/office/powerpoint/2010/main" val="12998835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normAutofit/>
          </a:bodyPr>
          <a:lstStyle/>
          <a:p>
            <a:pPr algn="ctr"/>
            <a:r>
              <a:rPr lang="bg-BG" sz="2800" b="1" dirty="0" smtClean="0">
                <a:solidFill>
                  <a:srgbClr val="0070C0"/>
                </a:solidFill>
                <a:latin typeface="Georgia" panose="02040502050405020303" pitchFamily="18" charset="0"/>
              </a:rPr>
              <a:t>Конфликт на интереси.</a:t>
            </a:r>
            <a:br>
              <a:rPr lang="bg-BG"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Свързаност </a:t>
            </a:r>
            <a:r>
              <a:rPr lang="ru-RU" sz="2800" b="1" dirty="0">
                <a:solidFill>
                  <a:srgbClr val="FFC000"/>
                </a:solidFill>
                <a:latin typeface="Georgia" panose="02040502050405020303" pitchFamily="18" charset="0"/>
              </a:rPr>
              <a:t>между дружеството, изготвило проектното предложение и </a:t>
            </a:r>
            <a:r>
              <a:rPr lang="ru-RU" sz="2800" b="1" dirty="0" smtClean="0">
                <a:solidFill>
                  <a:srgbClr val="FFC000"/>
                </a:solidFill>
                <a:latin typeface="Georgia" panose="02040502050405020303" pitchFamily="18" charset="0"/>
              </a:rPr>
              <a:t>лицето, изпълнител по ОП</a:t>
            </a:r>
            <a:endParaRPr lang="en-US" sz="2800" b="1" dirty="0">
              <a:solidFill>
                <a:srgbClr val="FFC000"/>
              </a:solidFill>
              <a:latin typeface="Georgia" panose="02040502050405020303" pitchFamily="18" charset="0"/>
            </a:endParaRPr>
          </a:p>
        </p:txBody>
      </p:sp>
      <p:sp>
        <p:nvSpPr>
          <p:cNvPr id="3" name="Content Placeholder 2"/>
          <p:cNvSpPr>
            <a:spLocks noGrp="1"/>
          </p:cNvSpPr>
          <p:nvPr>
            <p:ph idx="1"/>
          </p:nvPr>
        </p:nvSpPr>
        <p:spPr/>
        <p:txBody>
          <a:bodyPr>
            <a:normAutofit fontScale="85000" lnSpcReduction="20000"/>
          </a:bodyPr>
          <a:lstStyle/>
          <a:p>
            <a:endParaRPr lang="ru-RU" dirty="0">
              <a:latin typeface="Georgia" panose="02040502050405020303" pitchFamily="18" charset="0"/>
            </a:endParaRPr>
          </a:p>
          <a:p>
            <a:r>
              <a:rPr lang="ru-RU" b="1" dirty="0" smtClean="0">
                <a:latin typeface="Georgia" panose="02040502050405020303" pitchFamily="18" charset="0"/>
              </a:rPr>
              <a:t>Решение </a:t>
            </a:r>
            <a:r>
              <a:rPr lang="ru-RU" b="1" dirty="0">
                <a:latin typeface="Georgia" panose="02040502050405020303" pitchFamily="18" charset="0"/>
              </a:rPr>
              <a:t>№ 5084 </a:t>
            </a:r>
            <a:r>
              <a:rPr lang="ru-RU" b="1" dirty="0" smtClean="0">
                <a:latin typeface="Georgia" panose="02040502050405020303" pitchFamily="18" charset="0"/>
              </a:rPr>
              <a:t>от </a:t>
            </a:r>
            <a:r>
              <a:rPr lang="ru-RU" b="1" dirty="0">
                <a:latin typeface="Georgia" panose="02040502050405020303" pitchFamily="18" charset="0"/>
              </a:rPr>
              <a:t>24.04.2024 </a:t>
            </a:r>
            <a:r>
              <a:rPr lang="ru-RU" b="1" dirty="0" smtClean="0">
                <a:latin typeface="Georgia" panose="02040502050405020303" pitchFamily="18" charset="0"/>
              </a:rPr>
              <a:t>г. по адм. д. № </a:t>
            </a:r>
            <a:r>
              <a:rPr lang="ru-RU" b="1" dirty="0">
                <a:latin typeface="Georgia" panose="02040502050405020303" pitchFamily="18" charset="0"/>
              </a:rPr>
              <a:t>731/2024 </a:t>
            </a:r>
            <a:r>
              <a:rPr lang="ru-RU" b="1" dirty="0" smtClean="0">
                <a:latin typeface="Georgia" panose="02040502050405020303" pitchFamily="18" charset="0"/>
              </a:rPr>
              <a:t>г., </a:t>
            </a:r>
            <a:r>
              <a:rPr lang="ru-RU" b="1" dirty="0">
                <a:latin typeface="Georgia" panose="02040502050405020303" pitchFamily="18" charset="0"/>
              </a:rPr>
              <a:t>VІІ </a:t>
            </a:r>
            <a:r>
              <a:rPr lang="ru-RU" b="1" dirty="0" smtClean="0">
                <a:latin typeface="Georgia" panose="02040502050405020303" pitchFamily="18" charset="0"/>
              </a:rPr>
              <a:t>отд. на ВАС</a:t>
            </a:r>
          </a:p>
          <a:p>
            <a:pPr algn="just"/>
            <a:r>
              <a:rPr lang="bg-BG" dirty="0" smtClean="0">
                <a:latin typeface="Georgia" panose="02040502050405020303" pitchFamily="18" charset="0"/>
              </a:rPr>
              <a:t>„</a:t>
            </a:r>
            <a:r>
              <a:rPr lang="ru-RU" dirty="0" smtClean="0">
                <a:latin typeface="Georgia" panose="02040502050405020303" pitchFamily="18" charset="0"/>
              </a:rPr>
              <a:t>Свързаността </a:t>
            </a:r>
            <a:r>
              <a:rPr lang="ru-RU" dirty="0">
                <a:latin typeface="Georgia" panose="02040502050405020303" pitchFamily="18" charset="0"/>
              </a:rPr>
              <a:t>между дружество, подготвило проекта на Община </a:t>
            </a:r>
            <a:r>
              <a:rPr lang="ru-RU" dirty="0" smtClean="0">
                <a:latin typeface="Georgia" panose="02040502050405020303" pitchFamily="18" charset="0"/>
              </a:rPr>
              <a:t>..., </a:t>
            </a:r>
            <a:r>
              <a:rPr lang="ru-RU" dirty="0">
                <a:latin typeface="Georgia" panose="02040502050405020303" pitchFamily="18" charset="0"/>
              </a:rPr>
              <a:t>с лицето, избрано да изпълнител по проведената процедура, е обективно обстоятелство, което създава съмнения в безпристрастния избор на изпълнител на услугата. Подобна свързаност чрез управители/собственици на дружества безспорно би могла да доведе до несправедливо предимство за изпълнителя. Предвид изложеното лицето, свързано с дружество, участвало в подготовката на проекта, по правило трябва да бъде изключено при възлагане на договори в процедурата. на което е възложена обществената </a:t>
            </a:r>
            <a:r>
              <a:rPr lang="ru-RU" dirty="0" smtClean="0">
                <a:latin typeface="Georgia" panose="02040502050405020303" pitchFamily="18" charset="0"/>
              </a:rPr>
              <a:t>поръчка</a:t>
            </a:r>
            <a:r>
              <a:rPr lang="bg-BG" dirty="0" smtClean="0">
                <a:latin typeface="Georgia" panose="02040502050405020303" pitchFamily="18" charset="0"/>
              </a:rPr>
              <a:t>“</a:t>
            </a:r>
          </a:p>
          <a:p>
            <a:pPr algn="just"/>
            <a:r>
              <a:rPr lang="bg-BG" dirty="0" smtClean="0">
                <a:latin typeface="Georgia" panose="02040502050405020303" pitchFamily="18" charset="0"/>
              </a:rPr>
              <a:t>Други решения на ВАС: </a:t>
            </a:r>
            <a:r>
              <a:rPr lang="ru-RU" dirty="0" smtClean="0">
                <a:latin typeface="Georgia" panose="02040502050405020303" pitchFamily="18" charset="0"/>
              </a:rPr>
              <a:t>Решение № </a:t>
            </a:r>
            <a:r>
              <a:rPr lang="ru-RU" dirty="0">
                <a:latin typeface="Georgia" panose="02040502050405020303" pitchFamily="18" charset="0"/>
              </a:rPr>
              <a:t>8317 </a:t>
            </a:r>
            <a:r>
              <a:rPr lang="ru-RU" dirty="0" smtClean="0">
                <a:latin typeface="Georgia" panose="02040502050405020303" pitchFamily="18" charset="0"/>
              </a:rPr>
              <a:t>от </a:t>
            </a:r>
            <a:r>
              <a:rPr lang="ru-RU" dirty="0">
                <a:latin typeface="Georgia" panose="02040502050405020303" pitchFamily="18" charset="0"/>
              </a:rPr>
              <a:t>04.07.2024 </a:t>
            </a:r>
            <a:r>
              <a:rPr lang="ru-RU" dirty="0" smtClean="0">
                <a:latin typeface="Georgia" panose="02040502050405020303" pitchFamily="18" charset="0"/>
              </a:rPr>
              <a:t>г. по адм. д. № </a:t>
            </a:r>
            <a:r>
              <a:rPr lang="ru-RU" dirty="0">
                <a:latin typeface="Georgia" panose="02040502050405020303" pitchFamily="18" charset="0"/>
              </a:rPr>
              <a:t>2941/2024 </a:t>
            </a:r>
            <a:r>
              <a:rPr lang="ru-RU" dirty="0" smtClean="0">
                <a:latin typeface="Georgia" panose="02040502050405020303" pitchFamily="18" charset="0"/>
              </a:rPr>
              <a:t>г., </a:t>
            </a:r>
            <a:r>
              <a:rPr lang="ru-RU" dirty="0">
                <a:latin typeface="Georgia" panose="02040502050405020303" pitchFamily="18" charset="0"/>
              </a:rPr>
              <a:t>VІІ </a:t>
            </a:r>
            <a:r>
              <a:rPr lang="ru-RU" dirty="0" smtClean="0">
                <a:latin typeface="Georgia" panose="02040502050405020303" pitchFamily="18" charset="0"/>
              </a:rPr>
              <a:t>отд. </a:t>
            </a:r>
            <a:r>
              <a:rPr lang="ru-RU" dirty="0">
                <a:latin typeface="Georgia" panose="02040502050405020303" pitchFamily="18" charset="0"/>
              </a:rPr>
              <a:t>на ВАС; </a:t>
            </a:r>
            <a:r>
              <a:rPr lang="ru-RU" dirty="0" smtClean="0">
                <a:latin typeface="Georgia" panose="02040502050405020303" pitchFamily="18" charset="0"/>
              </a:rPr>
              <a:t>Решение </a:t>
            </a:r>
            <a:r>
              <a:rPr lang="ru-RU" dirty="0">
                <a:latin typeface="Georgia" panose="02040502050405020303" pitchFamily="18" charset="0"/>
              </a:rPr>
              <a:t>№ 7006 </a:t>
            </a:r>
            <a:r>
              <a:rPr lang="ru-RU" dirty="0" smtClean="0">
                <a:latin typeface="Georgia" panose="02040502050405020303" pitchFamily="18" charset="0"/>
              </a:rPr>
              <a:t>от </a:t>
            </a:r>
            <a:r>
              <a:rPr lang="ru-RU" dirty="0">
                <a:latin typeface="Georgia" panose="02040502050405020303" pitchFamily="18" charset="0"/>
              </a:rPr>
              <a:t>07.06.2024 </a:t>
            </a:r>
            <a:r>
              <a:rPr lang="ru-RU" dirty="0" smtClean="0">
                <a:latin typeface="Georgia" panose="02040502050405020303" pitchFamily="18" charset="0"/>
              </a:rPr>
              <a:t>г. по адм. д. </a:t>
            </a:r>
            <a:r>
              <a:rPr lang="ru-RU" dirty="0">
                <a:latin typeface="Georgia" panose="02040502050405020303" pitchFamily="18" charset="0"/>
              </a:rPr>
              <a:t>№ 1763/2024 </a:t>
            </a:r>
            <a:r>
              <a:rPr lang="ru-RU" dirty="0" smtClean="0">
                <a:latin typeface="Georgia" panose="02040502050405020303" pitchFamily="18" charset="0"/>
              </a:rPr>
              <a:t>г., </a:t>
            </a:r>
            <a:r>
              <a:rPr lang="ru-RU" dirty="0">
                <a:latin typeface="Georgia" panose="02040502050405020303" pitchFamily="18" charset="0"/>
              </a:rPr>
              <a:t>VІІ </a:t>
            </a:r>
            <a:r>
              <a:rPr lang="ru-RU" dirty="0" smtClean="0">
                <a:latin typeface="Georgia" panose="02040502050405020303" pitchFamily="18" charset="0"/>
              </a:rPr>
              <a:t>отд. на ВАС</a:t>
            </a:r>
            <a:r>
              <a:rPr lang="ru-RU" dirty="0">
                <a:latin typeface="Georgia" panose="02040502050405020303" pitchFamily="18" charset="0"/>
              </a:rPr>
              <a:t>; </a:t>
            </a:r>
            <a:r>
              <a:rPr lang="ru-RU" dirty="0" smtClean="0">
                <a:latin typeface="Georgia" panose="02040502050405020303" pitchFamily="18" charset="0"/>
              </a:rPr>
              <a:t>Решение </a:t>
            </a:r>
            <a:r>
              <a:rPr lang="ru-RU" dirty="0">
                <a:latin typeface="Georgia" panose="02040502050405020303" pitchFamily="18" charset="0"/>
              </a:rPr>
              <a:t>№ 10831 </a:t>
            </a:r>
            <a:r>
              <a:rPr lang="ru-RU" dirty="0" smtClean="0">
                <a:latin typeface="Georgia" panose="02040502050405020303" pitchFamily="18" charset="0"/>
              </a:rPr>
              <a:t>от </a:t>
            </a:r>
            <a:r>
              <a:rPr lang="ru-RU" dirty="0">
                <a:latin typeface="Georgia" panose="02040502050405020303" pitchFamily="18" charset="0"/>
              </a:rPr>
              <a:t>14.10.2024 </a:t>
            </a:r>
            <a:r>
              <a:rPr lang="ru-RU" dirty="0" smtClean="0">
                <a:latin typeface="Georgia" panose="02040502050405020303" pitchFamily="18" charset="0"/>
              </a:rPr>
              <a:t>г. по адм. д. </a:t>
            </a:r>
            <a:r>
              <a:rPr lang="ru-RU" dirty="0">
                <a:latin typeface="Georgia" panose="02040502050405020303" pitchFamily="18" charset="0"/>
              </a:rPr>
              <a:t>№ 5691/2024 Г., VІІ </a:t>
            </a:r>
            <a:r>
              <a:rPr lang="ru-RU" dirty="0" smtClean="0">
                <a:latin typeface="Georgia" panose="02040502050405020303" pitchFamily="18" charset="0"/>
              </a:rPr>
              <a:t>отд. на ВАС, Решение № </a:t>
            </a:r>
            <a:r>
              <a:rPr lang="ru-RU" dirty="0">
                <a:latin typeface="Georgia" panose="02040502050405020303" pitchFamily="18" charset="0"/>
              </a:rPr>
              <a:t>8317 ОТ 04.07.2024 </a:t>
            </a:r>
            <a:r>
              <a:rPr lang="ru-RU" dirty="0" smtClean="0">
                <a:latin typeface="Georgia" panose="02040502050405020303" pitchFamily="18" charset="0"/>
              </a:rPr>
              <a:t>г. по адм. д. № </a:t>
            </a:r>
            <a:r>
              <a:rPr lang="ru-RU" dirty="0">
                <a:latin typeface="Georgia" panose="02040502050405020303" pitchFamily="18" charset="0"/>
              </a:rPr>
              <a:t>2941/2024 </a:t>
            </a:r>
            <a:r>
              <a:rPr lang="ru-RU" dirty="0" smtClean="0">
                <a:latin typeface="Georgia" panose="02040502050405020303" pitchFamily="18" charset="0"/>
              </a:rPr>
              <a:t>г., VІІ отд. на ВАС (идентичност между юридическото лице, изготвило проектното предложение и изпълнител по договор за възлагане на дейности по проекта)</a:t>
            </a: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ru-RU" dirty="0">
              <a:latin typeface="Georgia" panose="02040502050405020303" pitchFamily="18" charset="0"/>
            </a:endParaRPr>
          </a:p>
          <a:p>
            <a:pPr algn="just"/>
            <a:endParaRPr lang="en-US" dirty="0">
              <a:latin typeface="Georgia" panose="02040502050405020303" pitchFamily="18" charset="0"/>
            </a:endParaRPr>
          </a:p>
        </p:txBody>
      </p:sp>
    </p:spTree>
    <p:extLst>
      <p:ext uri="{BB962C8B-B14F-4D97-AF65-F5344CB8AC3E}">
        <p14:creationId xmlns:p14="http://schemas.microsoft.com/office/powerpoint/2010/main" val="9272763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lstStyle/>
          <a:p>
            <a:pPr algn="ctr"/>
            <a:r>
              <a:rPr lang="bg-BG" sz="2800" b="1" dirty="0">
                <a:solidFill>
                  <a:srgbClr val="0070C0"/>
                </a:solidFill>
                <a:latin typeface="Georgia" panose="02040502050405020303" pitchFamily="18" charset="0"/>
              </a:rPr>
              <a:t>Конфликт на интереси.</a:t>
            </a:r>
            <a:br>
              <a:rPr lang="bg-BG" sz="2800" b="1" dirty="0">
                <a:solidFill>
                  <a:srgbClr val="0070C0"/>
                </a:solidFill>
                <a:latin typeface="Georgia" panose="02040502050405020303" pitchFamily="18" charset="0"/>
              </a:rPr>
            </a:br>
            <a:r>
              <a:rPr lang="ru-RU" sz="2800" b="1" dirty="0">
                <a:solidFill>
                  <a:srgbClr val="FFC000"/>
                </a:solidFill>
                <a:latin typeface="Georgia" panose="02040502050405020303" pitchFamily="18" charset="0"/>
              </a:rPr>
              <a:t>Свързаност между дружеството, изготвило проектното предложение и лицето, изпълнител по </a:t>
            </a:r>
            <a:r>
              <a:rPr lang="ru-RU" sz="2800" b="1" dirty="0" smtClean="0">
                <a:solidFill>
                  <a:srgbClr val="FFC000"/>
                </a:solidFill>
                <a:latin typeface="Georgia" panose="02040502050405020303" pitchFamily="18" charset="0"/>
              </a:rPr>
              <a:t>ОП чрез експерти</a:t>
            </a:r>
            <a:endParaRPr lang="en-US" dirty="0"/>
          </a:p>
        </p:txBody>
      </p:sp>
      <p:sp>
        <p:nvSpPr>
          <p:cNvPr id="3" name="Content Placeholder 2"/>
          <p:cNvSpPr>
            <a:spLocks noGrp="1"/>
          </p:cNvSpPr>
          <p:nvPr>
            <p:ph idx="1"/>
          </p:nvPr>
        </p:nvSpPr>
        <p:spPr/>
        <p:txBody>
          <a:bodyPr>
            <a:normAutofit fontScale="92500" lnSpcReduction="10000"/>
          </a:bodyPr>
          <a:lstStyle/>
          <a:p>
            <a:pPr algn="just"/>
            <a:r>
              <a:rPr lang="ru-RU" b="1" dirty="0" smtClean="0">
                <a:latin typeface="Georgia" panose="02040502050405020303" pitchFamily="18" charset="0"/>
              </a:rPr>
              <a:t>Решение </a:t>
            </a:r>
            <a:r>
              <a:rPr lang="ru-RU" b="1" dirty="0">
                <a:latin typeface="Georgia" panose="02040502050405020303" pitchFamily="18" charset="0"/>
              </a:rPr>
              <a:t>№ 12864 </a:t>
            </a:r>
            <a:r>
              <a:rPr lang="ru-RU" b="1" dirty="0" smtClean="0">
                <a:latin typeface="Georgia" panose="02040502050405020303" pitchFamily="18" charset="0"/>
              </a:rPr>
              <a:t>от </a:t>
            </a:r>
            <a:r>
              <a:rPr lang="ru-RU" b="1" dirty="0">
                <a:latin typeface="Georgia" panose="02040502050405020303" pitchFamily="18" charset="0"/>
              </a:rPr>
              <a:t>27.11.2024 </a:t>
            </a:r>
            <a:r>
              <a:rPr lang="ru-RU" b="1" dirty="0" smtClean="0">
                <a:latin typeface="Georgia" panose="02040502050405020303" pitchFamily="18" charset="0"/>
              </a:rPr>
              <a:t>г. по адм. д. № </a:t>
            </a:r>
            <a:r>
              <a:rPr lang="ru-RU" b="1" dirty="0">
                <a:latin typeface="Georgia" panose="02040502050405020303" pitchFamily="18" charset="0"/>
              </a:rPr>
              <a:t>3471/2024 Г., VІІ </a:t>
            </a:r>
            <a:r>
              <a:rPr lang="ru-RU" b="1" dirty="0" smtClean="0">
                <a:latin typeface="Georgia" panose="02040502050405020303" pitchFamily="18" charset="0"/>
              </a:rPr>
              <a:t>отд. на ВАС </a:t>
            </a:r>
            <a:endParaRPr lang="ru-RU" b="1" dirty="0">
              <a:latin typeface="Georgia" panose="02040502050405020303" pitchFamily="18" charset="0"/>
            </a:endParaRPr>
          </a:p>
          <a:p>
            <a:pPr algn="just"/>
            <a:r>
              <a:rPr lang="bg-BG" dirty="0" smtClean="0">
                <a:latin typeface="Georgia" panose="02040502050405020303" pitchFamily="18" charset="0"/>
              </a:rPr>
              <a:t>„</a:t>
            </a:r>
            <a:r>
              <a:rPr lang="ru-RU" dirty="0" smtClean="0">
                <a:latin typeface="Georgia" panose="02040502050405020303" pitchFamily="18" charset="0"/>
              </a:rPr>
              <a:t>Сдружение </a:t>
            </a:r>
            <a:r>
              <a:rPr lang="bg-BG" dirty="0" smtClean="0">
                <a:latin typeface="Georgia" panose="02040502050405020303" pitchFamily="18" charset="0"/>
              </a:rPr>
              <a:t>„</a:t>
            </a:r>
            <a:r>
              <a:rPr lang="ru-RU" dirty="0" smtClean="0">
                <a:latin typeface="Georgia" panose="02040502050405020303" pitchFamily="18" charset="0"/>
              </a:rPr>
              <a:t>..." </a:t>
            </a:r>
            <a:r>
              <a:rPr lang="ru-RU" dirty="0">
                <a:latin typeface="Georgia" panose="02040502050405020303" pitchFamily="18" charset="0"/>
              </a:rPr>
              <a:t>е сключило договор за изпълнение на услуга с Е. </a:t>
            </a:r>
            <a:r>
              <a:rPr lang="ru-RU" dirty="0" smtClean="0">
                <a:latin typeface="Georgia" panose="02040502050405020303" pitchFamily="18" charset="0"/>
              </a:rPr>
              <a:t>К</a:t>
            </a:r>
            <a:r>
              <a:rPr lang="ru-RU" dirty="0">
                <a:latin typeface="Georgia" panose="02040502050405020303" pitchFamily="18" charset="0"/>
              </a:rPr>
              <a:t>. с предмет предоставяне на консултантски услуги за изготвяне на тръжна документация за открита процедура в рамките на проект... УО е извършил проверка на процедурата по регистриран сигнал за нередност. Установил е от предоставената автобиография на Е. К., подготвила тръжната документация на проведената процедура, че същата е координатор и част от персонала на избрания изпълнител Сдружение </a:t>
            </a:r>
            <a:r>
              <a:rPr lang="bg-BG" dirty="0" smtClean="0">
                <a:latin typeface="Georgia" panose="02040502050405020303" pitchFamily="18" charset="0"/>
              </a:rPr>
              <a:t>„</a:t>
            </a:r>
            <a:r>
              <a:rPr lang="ru-RU" dirty="0" smtClean="0">
                <a:latin typeface="Georgia" panose="02040502050405020303" pitchFamily="18" charset="0"/>
              </a:rPr>
              <a:t>..." </a:t>
            </a:r>
            <a:r>
              <a:rPr lang="ru-RU" dirty="0">
                <a:latin typeface="Georgia" panose="02040502050405020303" pitchFamily="18" charset="0"/>
              </a:rPr>
              <a:t>от месец март 2004 г. и към момента</a:t>
            </a:r>
            <a:r>
              <a:rPr lang="ru-RU" dirty="0" smtClean="0">
                <a:latin typeface="Georgia" panose="02040502050405020303" pitchFamily="18" charset="0"/>
              </a:rPr>
              <a:t>.... </a:t>
            </a:r>
            <a:r>
              <a:rPr lang="ru-RU" dirty="0">
                <a:latin typeface="Georgia" panose="02040502050405020303" pitchFamily="18" charset="0"/>
              </a:rPr>
              <a:t>Самият факт на установена свързаност между лица, участвали в подготовката на тръжната документация на сдружението и тези, изпълняващи услугата по проекта, поражда основателни съмнения относно потенциално неправомерно влияние.</a:t>
            </a:r>
          </a:p>
          <a:p>
            <a:pPr algn="just"/>
            <a:endParaRPr lang="en-US" dirty="0">
              <a:latin typeface="Georgia" panose="02040502050405020303" pitchFamily="18" charset="0"/>
            </a:endParaRPr>
          </a:p>
        </p:txBody>
      </p:sp>
    </p:spTree>
    <p:extLst>
      <p:ext uri="{BB962C8B-B14F-4D97-AF65-F5344CB8AC3E}">
        <p14:creationId xmlns:p14="http://schemas.microsoft.com/office/powerpoint/2010/main" val="27965225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lstStyle/>
          <a:p>
            <a:pPr algn="ctr"/>
            <a:r>
              <a:rPr lang="bg-BG" sz="2800" b="1" dirty="0">
                <a:solidFill>
                  <a:srgbClr val="0070C0"/>
                </a:solidFill>
                <a:latin typeface="Georgia" panose="02040502050405020303" pitchFamily="18" charset="0"/>
              </a:rPr>
              <a:t>Конфликт на интереси.</a:t>
            </a:r>
            <a:br>
              <a:rPr lang="bg-BG" sz="2800" b="1" dirty="0">
                <a:solidFill>
                  <a:srgbClr val="0070C0"/>
                </a:solidFill>
                <a:latin typeface="Georgia" panose="02040502050405020303" pitchFamily="18" charset="0"/>
              </a:rPr>
            </a:br>
            <a:r>
              <a:rPr lang="ru-RU" sz="2800" b="1" dirty="0">
                <a:solidFill>
                  <a:srgbClr val="FFC000"/>
                </a:solidFill>
                <a:latin typeface="Georgia" panose="02040502050405020303" pitchFamily="18" charset="0"/>
              </a:rPr>
              <a:t>Свързаност между </a:t>
            </a:r>
            <a:r>
              <a:rPr lang="ru-RU" sz="2800" b="1" dirty="0" smtClean="0">
                <a:solidFill>
                  <a:srgbClr val="FFC000"/>
                </a:solidFill>
                <a:latin typeface="Georgia" panose="02040502050405020303" pitchFamily="18" charset="0"/>
              </a:rPr>
              <a:t>бенефициер и </a:t>
            </a:r>
            <a:r>
              <a:rPr lang="ru-RU" sz="2800" b="1" dirty="0">
                <a:solidFill>
                  <a:srgbClr val="FFC000"/>
                </a:solidFill>
                <a:latin typeface="Georgia" panose="02040502050405020303" pitchFamily="18" charset="0"/>
              </a:rPr>
              <a:t>изпълнител по </a:t>
            </a:r>
            <a:r>
              <a:rPr lang="ru-RU" sz="2800" b="1" dirty="0" smtClean="0">
                <a:solidFill>
                  <a:srgbClr val="FFC000"/>
                </a:solidFill>
                <a:latin typeface="Georgia" panose="02040502050405020303" pitchFamily="18" charset="0"/>
              </a:rPr>
              <a:t>договор </a:t>
            </a:r>
            <a:r>
              <a:rPr lang="ru-RU" sz="2800" b="1" dirty="0">
                <a:solidFill>
                  <a:srgbClr val="FFC000"/>
                </a:solidFill>
                <a:latin typeface="Georgia" panose="02040502050405020303" pitchFamily="18" charset="0"/>
              </a:rPr>
              <a:t>чрез </a:t>
            </a:r>
            <a:r>
              <a:rPr lang="ru-RU" sz="2800" b="1" dirty="0" smtClean="0">
                <a:solidFill>
                  <a:srgbClr val="FFC000"/>
                </a:solidFill>
                <a:latin typeface="Georgia" panose="02040502050405020303" pitchFamily="18" charset="0"/>
              </a:rPr>
              <a:t>експерти и търговско дружество</a:t>
            </a:r>
            <a:endParaRPr lang="en-US" dirty="0"/>
          </a:p>
        </p:txBody>
      </p:sp>
      <p:sp>
        <p:nvSpPr>
          <p:cNvPr id="3" name="Content Placeholder 2"/>
          <p:cNvSpPr>
            <a:spLocks noGrp="1"/>
          </p:cNvSpPr>
          <p:nvPr>
            <p:ph idx="1"/>
          </p:nvPr>
        </p:nvSpPr>
        <p:spPr/>
        <p:txBody>
          <a:bodyPr>
            <a:normAutofit fontScale="92500" lnSpcReduction="20000"/>
          </a:bodyPr>
          <a:lstStyle/>
          <a:p>
            <a:pPr algn="just"/>
            <a:r>
              <a:rPr lang="ru-RU" b="1" dirty="0" smtClean="0">
                <a:latin typeface="Georgia" panose="02040502050405020303" pitchFamily="18" charset="0"/>
              </a:rPr>
              <a:t>Р</a:t>
            </a:r>
            <a:r>
              <a:rPr lang="ru-RU" sz="2600" b="1" dirty="0" smtClean="0">
                <a:latin typeface="Georgia" panose="02040502050405020303" pitchFamily="18" charset="0"/>
              </a:rPr>
              <a:t>ешение</a:t>
            </a:r>
            <a:r>
              <a:rPr lang="ru-RU" b="1" dirty="0" smtClean="0">
                <a:latin typeface="Georgia" panose="02040502050405020303" pitchFamily="18" charset="0"/>
              </a:rPr>
              <a:t> </a:t>
            </a:r>
            <a:r>
              <a:rPr lang="ru-RU" b="1" dirty="0">
                <a:latin typeface="Georgia" panose="02040502050405020303" pitchFamily="18" charset="0"/>
              </a:rPr>
              <a:t>№ 8168 </a:t>
            </a:r>
            <a:r>
              <a:rPr lang="ru-RU" b="1" dirty="0" smtClean="0">
                <a:latin typeface="Georgia" panose="02040502050405020303" pitchFamily="18" charset="0"/>
              </a:rPr>
              <a:t>от </a:t>
            </a:r>
            <a:r>
              <a:rPr lang="ru-RU" b="1" dirty="0">
                <a:latin typeface="Georgia" panose="02040502050405020303" pitchFamily="18" charset="0"/>
              </a:rPr>
              <a:t>02.07.2024 </a:t>
            </a:r>
            <a:r>
              <a:rPr lang="ru-RU" b="1" dirty="0" smtClean="0">
                <a:latin typeface="Georgia" panose="02040502050405020303" pitchFamily="18" charset="0"/>
              </a:rPr>
              <a:t>г. по адм. д. № </a:t>
            </a:r>
            <a:r>
              <a:rPr lang="ru-RU" b="1" dirty="0">
                <a:latin typeface="Georgia" panose="02040502050405020303" pitchFamily="18" charset="0"/>
              </a:rPr>
              <a:t>11757/2023 </a:t>
            </a:r>
            <a:r>
              <a:rPr lang="ru-RU" b="1" dirty="0" smtClean="0">
                <a:latin typeface="Georgia" panose="02040502050405020303" pitchFamily="18" charset="0"/>
              </a:rPr>
              <a:t>г., </a:t>
            </a:r>
            <a:r>
              <a:rPr lang="ru-RU" b="1" dirty="0">
                <a:latin typeface="Georgia" panose="02040502050405020303" pitchFamily="18" charset="0"/>
              </a:rPr>
              <a:t>VІІ </a:t>
            </a:r>
            <a:r>
              <a:rPr lang="ru-RU" b="1" dirty="0" smtClean="0">
                <a:latin typeface="Georgia" panose="02040502050405020303" pitchFamily="18" charset="0"/>
              </a:rPr>
              <a:t>отд. на ВАС </a:t>
            </a:r>
            <a:endParaRPr lang="ru-RU" b="1" dirty="0">
              <a:latin typeface="Georgia" panose="02040502050405020303" pitchFamily="18" charset="0"/>
            </a:endParaRPr>
          </a:p>
          <a:p>
            <a:pPr algn="just"/>
            <a:r>
              <a:rPr lang="bg-BG" dirty="0" smtClean="0">
                <a:latin typeface="Georgia" panose="02040502050405020303" pitchFamily="18" charset="0"/>
              </a:rPr>
              <a:t>„…</a:t>
            </a:r>
            <a:r>
              <a:rPr lang="ru-RU" dirty="0" smtClean="0">
                <a:latin typeface="Georgia" panose="02040502050405020303" pitchFamily="18" charset="0"/>
              </a:rPr>
              <a:t>установеното </a:t>
            </a:r>
            <a:r>
              <a:rPr lang="ru-RU" dirty="0">
                <a:latin typeface="Georgia" panose="02040502050405020303" pitchFamily="18" charset="0"/>
              </a:rPr>
              <a:t>съдружие между председателя на сдружението-бенефициер - К. А. и един от преподавателите в екипа на изпълнителя Сдружение </a:t>
            </a:r>
            <a:r>
              <a:rPr lang="bg-BG" dirty="0" smtClean="0">
                <a:latin typeface="Georgia" panose="02040502050405020303" pitchFamily="18" charset="0"/>
              </a:rPr>
              <a:t>„</a:t>
            </a:r>
            <a:r>
              <a:rPr lang="ru-RU" dirty="0" smtClean="0">
                <a:latin typeface="Georgia" panose="02040502050405020303" pitchFamily="18" charset="0"/>
              </a:rPr>
              <a:t>..." </a:t>
            </a:r>
            <a:r>
              <a:rPr lang="ru-RU" dirty="0">
                <a:latin typeface="Georgia" panose="02040502050405020303" pitchFamily="18" charset="0"/>
              </a:rPr>
              <a:t>- Е. Д.. В случая, от събраните по делото доказателства безспорно се установява съдружието между лицата, доколкото този факт е вписан в ТРРЮЛНЦ. Установено е и че Е. Д. е управител на същото дружество. </a:t>
            </a:r>
            <a:r>
              <a:rPr lang="ru-RU" b="1" dirty="0">
                <a:latin typeface="Georgia" panose="02040502050405020303" pitchFamily="18" charset="0"/>
              </a:rPr>
              <a:t>Връзката </a:t>
            </a:r>
            <a:r>
              <a:rPr lang="bg-BG" b="1" dirty="0" smtClean="0">
                <a:latin typeface="Georgia" panose="02040502050405020303" pitchFamily="18" charset="0"/>
              </a:rPr>
              <a:t>между</a:t>
            </a:r>
            <a:r>
              <a:rPr lang="ru-RU" b="1" dirty="0" smtClean="0">
                <a:latin typeface="Georgia" panose="02040502050405020303" pitchFamily="18" charset="0"/>
              </a:rPr>
              <a:t> </a:t>
            </a:r>
            <a:r>
              <a:rPr lang="ru-RU" b="1" dirty="0">
                <a:latin typeface="Georgia" panose="02040502050405020303" pitchFamily="18" charset="0"/>
              </a:rPr>
              <a:t>лицата е обусловена и от участието им в друго търговско дружество</a:t>
            </a:r>
            <a:r>
              <a:rPr lang="ru-RU" dirty="0">
                <a:latin typeface="Georgia" panose="02040502050405020303" pitchFamily="18" charset="0"/>
              </a:rPr>
              <a:t> </a:t>
            </a:r>
            <a:r>
              <a:rPr lang="ru-RU" dirty="0" smtClean="0">
                <a:latin typeface="Georgia" panose="02040502050405020303" pitchFamily="18" charset="0"/>
              </a:rPr>
              <a:t>– </a:t>
            </a:r>
            <a:r>
              <a:rPr lang="bg-BG" dirty="0" smtClean="0">
                <a:latin typeface="Georgia" panose="02040502050405020303" pitchFamily="18" charset="0"/>
              </a:rPr>
              <a:t>„</a:t>
            </a:r>
            <a:r>
              <a:rPr lang="ru-RU" dirty="0" smtClean="0">
                <a:latin typeface="Georgia" panose="02040502050405020303" pitchFamily="18" charset="0"/>
              </a:rPr>
              <a:t>..." </a:t>
            </a:r>
            <a:r>
              <a:rPr lang="ru-RU" dirty="0">
                <a:latin typeface="Georgia" panose="02040502050405020303" pitchFamily="18" charset="0"/>
              </a:rPr>
              <a:t>АД. Установено е, че Е. Д. е била член на управителния съвет на дружеството и негов представляващ, а К. А., в качеството му на управител на дружеството </a:t>
            </a:r>
            <a:r>
              <a:rPr lang="bg-BG" dirty="0" smtClean="0">
                <a:latin typeface="Georgia" panose="02040502050405020303" pitchFamily="18" charset="0"/>
              </a:rPr>
              <a:t>„</a:t>
            </a:r>
            <a:r>
              <a:rPr lang="ru-RU" dirty="0" smtClean="0">
                <a:latin typeface="Georgia" panose="02040502050405020303" pitchFamily="18" charset="0"/>
              </a:rPr>
              <a:t>..." </a:t>
            </a:r>
            <a:r>
              <a:rPr lang="ru-RU" dirty="0">
                <a:latin typeface="Georgia" panose="02040502050405020303" pitchFamily="18" charset="0"/>
              </a:rPr>
              <a:t>ЕООД, е участвал в Надзорния съвет на акционерното дружество. Независимо, че към датата на провеждане на опростената процедура последните обстоятелства вече не са налице, не може да бъде отречено наличието на дългогодишна свързаност между председателя на Сдружение „..." и члена на екипа на изпълнителя Сдружение „..." Е. Д., обусловена от общи икономически интереси</a:t>
            </a:r>
            <a:r>
              <a:rPr lang="ru-RU" dirty="0" smtClean="0">
                <a:latin typeface="Georgia" panose="02040502050405020303" pitchFamily="18" charset="0"/>
              </a:rPr>
              <a:t>...</a:t>
            </a:r>
            <a:r>
              <a:rPr lang="bg-BG" dirty="0" smtClean="0">
                <a:latin typeface="Georgia" panose="02040502050405020303" pitchFamily="18" charset="0"/>
              </a:rPr>
              <a:t>“</a:t>
            </a:r>
            <a:endParaRPr lang="en-US" dirty="0">
              <a:latin typeface="Georgia" panose="02040502050405020303" pitchFamily="18" charset="0"/>
            </a:endParaRPr>
          </a:p>
        </p:txBody>
      </p:sp>
    </p:spTree>
    <p:extLst>
      <p:ext uri="{BB962C8B-B14F-4D97-AF65-F5344CB8AC3E}">
        <p14:creationId xmlns:p14="http://schemas.microsoft.com/office/powerpoint/2010/main" val="17509348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lstStyle/>
          <a:p>
            <a:pPr algn="ctr"/>
            <a:r>
              <a:rPr lang="bg-BG" sz="2800" b="1" dirty="0">
                <a:solidFill>
                  <a:srgbClr val="0070C0"/>
                </a:solidFill>
                <a:latin typeface="Georgia" panose="02040502050405020303" pitchFamily="18" charset="0"/>
              </a:rPr>
              <a:t>Конфликт на интереси.</a:t>
            </a:r>
            <a:br>
              <a:rPr lang="bg-BG" sz="2800" b="1" dirty="0">
                <a:solidFill>
                  <a:srgbClr val="0070C0"/>
                </a:solidFill>
                <a:latin typeface="Georgia" panose="02040502050405020303" pitchFamily="18" charset="0"/>
              </a:rPr>
            </a:br>
            <a:r>
              <a:rPr lang="ru-RU" sz="2800" b="1" dirty="0">
                <a:solidFill>
                  <a:srgbClr val="FFC000"/>
                </a:solidFill>
                <a:latin typeface="Georgia" panose="02040502050405020303" pitchFamily="18" charset="0"/>
              </a:rPr>
              <a:t>Свързаност между </a:t>
            </a:r>
            <a:r>
              <a:rPr lang="ru-RU" sz="2800" b="1" dirty="0" smtClean="0">
                <a:solidFill>
                  <a:srgbClr val="FFC000"/>
                </a:solidFill>
                <a:latin typeface="Georgia" panose="02040502050405020303" pitchFamily="18" charset="0"/>
              </a:rPr>
              <a:t>бенефициер – работодател и изпълнител по трудов договор</a:t>
            </a:r>
            <a:endParaRPr lang="en-US" dirty="0"/>
          </a:p>
        </p:txBody>
      </p:sp>
      <p:sp>
        <p:nvSpPr>
          <p:cNvPr id="3" name="Content Placeholder 2"/>
          <p:cNvSpPr>
            <a:spLocks noGrp="1"/>
          </p:cNvSpPr>
          <p:nvPr>
            <p:ph idx="1"/>
          </p:nvPr>
        </p:nvSpPr>
        <p:spPr>
          <a:xfrm>
            <a:off x="676274" y="2291080"/>
            <a:ext cx="10753725" cy="3766185"/>
          </a:xfrm>
        </p:spPr>
        <p:txBody>
          <a:bodyPr>
            <a:normAutofit fontScale="92500" lnSpcReduction="10000"/>
          </a:bodyPr>
          <a:lstStyle/>
          <a:p>
            <a:pPr algn="just"/>
            <a:r>
              <a:rPr lang="ru-RU" b="1" dirty="0" smtClean="0">
                <a:latin typeface="Georgia" panose="02040502050405020303" pitchFamily="18" charset="0"/>
              </a:rPr>
              <a:t>Решение </a:t>
            </a:r>
            <a:r>
              <a:rPr lang="ru-RU" b="1" dirty="0">
                <a:latin typeface="Georgia" panose="02040502050405020303" pitchFamily="18" charset="0"/>
              </a:rPr>
              <a:t>№ 12753 </a:t>
            </a:r>
            <a:r>
              <a:rPr lang="ru-RU" b="1" dirty="0" smtClean="0">
                <a:latin typeface="Georgia" panose="02040502050405020303" pitchFamily="18" charset="0"/>
              </a:rPr>
              <a:t>от </a:t>
            </a:r>
            <a:r>
              <a:rPr lang="ru-RU" b="1" dirty="0">
                <a:latin typeface="Georgia" panose="02040502050405020303" pitchFamily="18" charset="0"/>
              </a:rPr>
              <a:t>25.11.2024 </a:t>
            </a:r>
            <a:r>
              <a:rPr lang="ru-RU" b="1" dirty="0" smtClean="0">
                <a:latin typeface="Georgia" panose="02040502050405020303" pitchFamily="18" charset="0"/>
              </a:rPr>
              <a:t>г. по адм. д. № </a:t>
            </a:r>
            <a:r>
              <a:rPr lang="ru-RU" b="1" dirty="0">
                <a:latin typeface="Georgia" panose="02040502050405020303" pitchFamily="18" charset="0"/>
              </a:rPr>
              <a:t>6827/2024 </a:t>
            </a:r>
            <a:r>
              <a:rPr lang="ru-RU" b="1" dirty="0" smtClean="0">
                <a:latin typeface="Georgia" panose="02040502050405020303" pitchFamily="18" charset="0"/>
              </a:rPr>
              <a:t>г., </a:t>
            </a:r>
            <a:r>
              <a:rPr lang="ru-RU" b="1" dirty="0">
                <a:latin typeface="Georgia" panose="02040502050405020303" pitchFamily="18" charset="0"/>
              </a:rPr>
              <a:t>VІІ </a:t>
            </a:r>
            <a:r>
              <a:rPr lang="ru-RU" b="1" dirty="0" smtClean="0">
                <a:latin typeface="Georgia" panose="02040502050405020303" pitchFamily="18" charset="0"/>
              </a:rPr>
              <a:t>отд. на </a:t>
            </a:r>
            <a:r>
              <a:rPr lang="ru-RU" b="1" dirty="0">
                <a:latin typeface="Georgia" panose="02040502050405020303" pitchFamily="18" charset="0"/>
              </a:rPr>
              <a:t>ВАС </a:t>
            </a:r>
          </a:p>
          <a:p>
            <a:pPr algn="just"/>
            <a:r>
              <a:rPr lang="bg-BG" dirty="0" smtClean="0">
                <a:latin typeface="Georgia" panose="02040502050405020303" pitchFamily="18" charset="0"/>
              </a:rPr>
              <a:t>„…</a:t>
            </a:r>
            <a:r>
              <a:rPr lang="ru-RU" dirty="0" smtClean="0">
                <a:latin typeface="Georgia" panose="02040502050405020303" pitchFamily="18" charset="0"/>
              </a:rPr>
              <a:t>от </a:t>
            </a:r>
            <a:r>
              <a:rPr lang="ru-RU" dirty="0">
                <a:latin typeface="Georgia" panose="02040502050405020303" pitchFamily="18" charset="0"/>
              </a:rPr>
              <a:t>събраните по делото доказателства се установява наличната родствена връзка по права линия между </a:t>
            </a:r>
            <a:r>
              <a:rPr lang="ru-RU" dirty="0" smtClean="0">
                <a:latin typeface="Georgia" panose="02040502050405020303" pitchFamily="18" charset="0"/>
              </a:rPr>
              <a:t>...., </a:t>
            </a:r>
            <a:r>
              <a:rPr lang="ru-RU" dirty="0">
                <a:latin typeface="Georgia" panose="02040502050405020303" pitchFamily="18" charset="0"/>
              </a:rPr>
              <a:t>която е представляващ бенефициера </a:t>
            </a:r>
            <a:r>
              <a:rPr lang="ru-RU" dirty="0" smtClean="0">
                <a:latin typeface="Georgia" panose="02040502050405020303" pitchFamily="18" charset="0"/>
              </a:rPr>
              <a:t>... </a:t>
            </a:r>
            <a:r>
              <a:rPr lang="ru-RU" dirty="0">
                <a:latin typeface="Georgia" panose="02040502050405020303" pitchFamily="18" charset="0"/>
              </a:rPr>
              <a:t>към датата на сключване на разглеждания трудов договор, и </a:t>
            </a:r>
            <a:r>
              <a:rPr lang="ru-RU" dirty="0" smtClean="0">
                <a:latin typeface="Georgia" panose="02040502050405020303" pitchFamily="18" charset="0"/>
              </a:rPr>
              <a:t>... </a:t>
            </a:r>
            <a:r>
              <a:rPr lang="ru-RU" dirty="0">
                <a:latin typeface="Georgia" panose="02040502050405020303" pitchFamily="18" charset="0"/>
              </a:rPr>
              <a:t>- назначен като координатор по проекта, който е син </a:t>
            </a:r>
            <a:r>
              <a:rPr lang="ru-RU" dirty="0" smtClean="0">
                <a:latin typeface="Georgia" panose="02040502050405020303" pitchFamily="18" charset="0"/>
              </a:rPr>
              <a:t>на... </a:t>
            </a:r>
            <a:r>
              <a:rPr lang="ru-RU" dirty="0">
                <a:latin typeface="Georgia" panose="02040502050405020303" pitchFamily="18" charset="0"/>
              </a:rPr>
              <a:t>С оглед горното, както обосновано е приел и РУО, това фактическо установяване е достатъчно да обоснове наличие на нарушение на чл. 61 от Регламент (ЕС) 2018/1046, тъй като безпристрастното и обективно упражняване на функциите на управляващ сдружението - получател на безвъзмездна финансова помощ във връзка с подписания договор за субсидия, от страна на представляващата го </a:t>
            </a:r>
            <a:r>
              <a:rPr lang="ru-RU" dirty="0" smtClean="0">
                <a:latin typeface="Georgia" panose="02040502050405020303" pitchFamily="18" charset="0"/>
              </a:rPr>
              <a:t>..., </a:t>
            </a:r>
            <a:r>
              <a:rPr lang="ru-RU" dirty="0">
                <a:latin typeface="Georgia" panose="02040502050405020303" pitchFamily="18" charset="0"/>
              </a:rPr>
              <a:t>е опорочено именно от наличната родствена връзка с назначения от нея като координатор по проекта </a:t>
            </a:r>
            <a:r>
              <a:rPr lang="ru-RU" dirty="0" smtClean="0">
                <a:latin typeface="Georgia" panose="02040502050405020303" pitchFamily="18" charset="0"/>
              </a:rPr>
              <a:t>... </a:t>
            </a:r>
            <a:r>
              <a:rPr lang="ru-RU" dirty="0">
                <a:latin typeface="Georgia" panose="02040502050405020303" pitchFamily="18" charset="0"/>
              </a:rPr>
              <a:t>- неин </a:t>
            </a:r>
            <a:r>
              <a:rPr lang="ru-RU" dirty="0" smtClean="0">
                <a:latin typeface="Georgia" panose="02040502050405020303" pitchFamily="18" charset="0"/>
              </a:rPr>
              <a:t>син .</a:t>
            </a:r>
            <a:r>
              <a:rPr lang="bg-BG" dirty="0" smtClean="0">
                <a:latin typeface="Georgia" panose="02040502050405020303" pitchFamily="18" charset="0"/>
              </a:rPr>
              <a:t>“</a:t>
            </a:r>
            <a:endParaRPr lang="en-US" dirty="0">
              <a:latin typeface="Georgia" panose="02040502050405020303" pitchFamily="18" charset="0"/>
            </a:endParaRPr>
          </a:p>
        </p:txBody>
      </p:sp>
    </p:spTree>
    <p:extLst>
      <p:ext uri="{BB962C8B-B14F-4D97-AF65-F5344CB8AC3E}">
        <p14:creationId xmlns:p14="http://schemas.microsoft.com/office/powerpoint/2010/main" val="58800579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1" y="410633"/>
            <a:ext cx="11429999" cy="1658198"/>
          </a:xfrm>
        </p:spPr>
        <p:txBody>
          <a:bodyPr/>
          <a:lstStyle/>
          <a:p>
            <a:pPr algn="ctr"/>
            <a:r>
              <a:rPr lang="bg-BG" sz="2800" b="1" dirty="0">
                <a:solidFill>
                  <a:srgbClr val="0070C0"/>
                </a:solidFill>
                <a:latin typeface="Georgia" panose="02040502050405020303" pitchFamily="18" charset="0"/>
              </a:rPr>
              <a:t>Конфликт на интереси.</a:t>
            </a:r>
            <a:br>
              <a:rPr lang="bg-BG" sz="2800" b="1" dirty="0">
                <a:solidFill>
                  <a:srgbClr val="0070C0"/>
                </a:solidFill>
                <a:latin typeface="Georgia" panose="02040502050405020303" pitchFamily="18" charset="0"/>
              </a:rPr>
            </a:br>
            <a:r>
              <a:rPr lang="ru-RU" sz="2800" b="1" dirty="0">
                <a:solidFill>
                  <a:srgbClr val="FFC000"/>
                </a:solidFill>
                <a:latin typeface="Georgia" panose="02040502050405020303" pitchFamily="18" charset="0"/>
              </a:rPr>
              <a:t>Свързаност между бенефициер – </a:t>
            </a:r>
            <a:r>
              <a:rPr lang="ru-RU" sz="2800" b="1" dirty="0" smtClean="0">
                <a:solidFill>
                  <a:srgbClr val="FFC000"/>
                </a:solidFill>
                <a:latin typeface="Georgia" panose="02040502050405020303" pitchFamily="18" charset="0"/>
              </a:rPr>
              <a:t>възложител </a:t>
            </a:r>
            <a:r>
              <a:rPr lang="ru-RU" sz="2800" b="1" dirty="0">
                <a:solidFill>
                  <a:srgbClr val="FFC000"/>
                </a:solidFill>
                <a:latin typeface="Georgia" panose="02040502050405020303" pitchFamily="18" charset="0"/>
              </a:rPr>
              <a:t>и изпълнител по </a:t>
            </a:r>
            <a:r>
              <a:rPr lang="ru-RU" sz="2800" b="1" dirty="0" smtClean="0">
                <a:solidFill>
                  <a:srgbClr val="FFC000"/>
                </a:solidFill>
                <a:latin typeface="Georgia" panose="02040502050405020303" pitchFamily="18" charset="0"/>
              </a:rPr>
              <a:t>договор за услуга</a:t>
            </a:r>
            <a:endParaRPr lang="en-US" dirty="0"/>
          </a:p>
        </p:txBody>
      </p:sp>
      <p:sp>
        <p:nvSpPr>
          <p:cNvPr id="3" name="Content Placeholder 2"/>
          <p:cNvSpPr>
            <a:spLocks noGrp="1"/>
          </p:cNvSpPr>
          <p:nvPr>
            <p:ph idx="1"/>
          </p:nvPr>
        </p:nvSpPr>
        <p:spPr>
          <a:xfrm>
            <a:off x="127000" y="2349500"/>
            <a:ext cx="11658600" cy="3886200"/>
          </a:xfrm>
        </p:spPr>
        <p:txBody>
          <a:bodyPr>
            <a:normAutofit fontScale="92500" lnSpcReduction="10000"/>
          </a:bodyPr>
          <a:lstStyle/>
          <a:p>
            <a:pPr algn="just"/>
            <a:r>
              <a:rPr lang="ru-RU" b="1" dirty="0" smtClean="0">
                <a:latin typeface="Georgia" panose="02040502050405020303" pitchFamily="18" charset="0"/>
              </a:rPr>
              <a:t>Решение № </a:t>
            </a:r>
            <a:r>
              <a:rPr lang="ru-RU" b="1" dirty="0">
                <a:latin typeface="Georgia" panose="02040502050405020303" pitchFamily="18" charset="0"/>
              </a:rPr>
              <a:t>13338 </a:t>
            </a:r>
            <a:r>
              <a:rPr lang="ru-RU" b="1" dirty="0" smtClean="0">
                <a:latin typeface="Georgia" panose="02040502050405020303" pitchFamily="18" charset="0"/>
              </a:rPr>
              <a:t>от </a:t>
            </a:r>
            <a:r>
              <a:rPr lang="ru-RU" b="1" dirty="0">
                <a:latin typeface="Georgia" panose="02040502050405020303" pitchFamily="18" charset="0"/>
              </a:rPr>
              <a:t>09.12.2024 </a:t>
            </a:r>
            <a:r>
              <a:rPr lang="ru-RU" b="1" dirty="0" smtClean="0">
                <a:latin typeface="Georgia" panose="02040502050405020303" pitchFamily="18" charset="0"/>
              </a:rPr>
              <a:t>г. по адм. д. № </a:t>
            </a:r>
            <a:r>
              <a:rPr lang="ru-RU" b="1" dirty="0">
                <a:latin typeface="Georgia" panose="02040502050405020303" pitchFamily="18" charset="0"/>
              </a:rPr>
              <a:t>7722/2024 </a:t>
            </a:r>
            <a:r>
              <a:rPr lang="ru-RU" b="1" dirty="0" smtClean="0">
                <a:latin typeface="Georgia" panose="02040502050405020303" pitchFamily="18" charset="0"/>
              </a:rPr>
              <a:t>г., </a:t>
            </a:r>
            <a:r>
              <a:rPr lang="ru-RU" b="1" dirty="0">
                <a:latin typeface="Georgia" panose="02040502050405020303" pitchFamily="18" charset="0"/>
              </a:rPr>
              <a:t>VІІ </a:t>
            </a:r>
            <a:r>
              <a:rPr lang="ru-RU" b="1" dirty="0" smtClean="0">
                <a:latin typeface="Georgia" panose="02040502050405020303" pitchFamily="18" charset="0"/>
              </a:rPr>
              <a:t>отд. на ВАС </a:t>
            </a:r>
            <a:endParaRPr lang="ru-RU" b="1" dirty="0">
              <a:latin typeface="Georgia" panose="02040502050405020303" pitchFamily="18" charset="0"/>
            </a:endParaRPr>
          </a:p>
          <a:p>
            <a:pPr algn="just"/>
            <a:r>
              <a:rPr lang="bg-BG" dirty="0" smtClean="0">
                <a:latin typeface="Georgia" panose="02040502050405020303" pitchFamily="18" charset="0"/>
              </a:rPr>
              <a:t>„…</a:t>
            </a:r>
            <a:r>
              <a:rPr lang="ru-RU" dirty="0" smtClean="0">
                <a:latin typeface="Georgia" panose="02040502050405020303" pitchFamily="18" charset="0"/>
              </a:rPr>
              <a:t>безпристрастното </a:t>
            </a:r>
            <a:r>
              <a:rPr lang="ru-RU" dirty="0">
                <a:latin typeface="Georgia" panose="02040502050405020303" pitchFamily="18" charset="0"/>
              </a:rPr>
              <a:t>упражняване на функциите на управляващ сдружението - получател на безвъзмездна финансова помощ във връзка с подписания договор за субсидия, от страна на представляващата го </a:t>
            </a:r>
            <a:r>
              <a:rPr lang="ru-RU" dirty="0" smtClean="0">
                <a:latin typeface="Georgia" panose="02040502050405020303" pitchFamily="18" charset="0"/>
              </a:rPr>
              <a:t>..., </a:t>
            </a:r>
            <a:r>
              <a:rPr lang="ru-RU" dirty="0">
                <a:latin typeface="Georgia" panose="02040502050405020303" pitchFamily="18" charset="0"/>
              </a:rPr>
              <a:t>е опорочено именно поради взаимоотношенията на съдружие, които същата е имала с управителя на </a:t>
            </a:r>
            <a:r>
              <a:rPr lang="ru-RU" dirty="0" smtClean="0">
                <a:latin typeface="Georgia" panose="02040502050405020303" pitchFamily="18" charset="0"/>
              </a:rPr>
              <a:t>... </a:t>
            </a:r>
            <a:r>
              <a:rPr lang="ru-RU" dirty="0">
                <a:latin typeface="Georgia" panose="02040502050405020303" pitchFamily="18" charset="0"/>
              </a:rPr>
              <a:t>Този извод не се повлиява от липсата на формална свързаност между двете лица по смисъла на § 1, ал. 1, т. 4 от ДР на ТЗ, както неправилно е приел първоинстанционният съд, доколкото за извода, че е налице ситуация, която обективно може да бъде възприета като конфликт на интереси, не е необходимо тази формална свързаност да е факт. В случая действията по прехвърляне на притежаваните от </a:t>
            </a:r>
            <a:r>
              <a:rPr lang="ru-RU" dirty="0" smtClean="0">
                <a:latin typeface="Georgia" panose="02040502050405020303" pitchFamily="18" charset="0"/>
              </a:rPr>
              <a:t>... </a:t>
            </a:r>
            <a:r>
              <a:rPr lang="ru-RU" dirty="0">
                <a:latin typeface="Georgia" panose="02040502050405020303" pitchFamily="18" charset="0"/>
              </a:rPr>
              <a:t>дружествени дялове в капитала на </a:t>
            </a:r>
            <a:r>
              <a:rPr lang="ru-RU" dirty="0" smtClean="0">
                <a:latin typeface="Georgia" panose="02040502050405020303" pitchFamily="18" charset="0"/>
              </a:rPr>
              <a:t>... са </a:t>
            </a:r>
            <a:r>
              <a:rPr lang="ru-RU" dirty="0">
                <a:latin typeface="Georgia" panose="02040502050405020303" pitchFamily="18" charset="0"/>
              </a:rPr>
              <a:t>предприети два месеца преди възлагането изпълнението на услугата на това дружество, при това при вече действащ договор за субсидия и договор за предоставяне на национално съфинансиране</a:t>
            </a:r>
            <a:endParaRPr lang="en-US" dirty="0">
              <a:latin typeface="Georgia" panose="02040502050405020303" pitchFamily="18" charset="0"/>
            </a:endParaRPr>
          </a:p>
        </p:txBody>
      </p:sp>
    </p:spTree>
    <p:extLst>
      <p:ext uri="{BB962C8B-B14F-4D97-AF65-F5344CB8AC3E}">
        <p14:creationId xmlns:p14="http://schemas.microsoft.com/office/powerpoint/2010/main" val="63760072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99533"/>
            <a:ext cx="12192000" cy="1658198"/>
          </a:xfrm>
        </p:spPr>
        <p:txBody>
          <a:bodyPr/>
          <a:lstStyle/>
          <a:p>
            <a:pPr algn="ctr"/>
            <a:r>
              <a:rPr lang="bg-BG" sz="2800" b="1" dirty="0">
                <a:solidFill>
                  <a:srgbClr val="0070C0"/>
                </a:solidFill>
                <a:latin typeface="Georgia" panose="02040502050405020303" pitchFamily="18" charset="0"/>
              </a:rPr>
              <a:t>Конфликт на интереси.</a:t>
            </a:r>
            <a:br>
              <a:rPr lang="bg-BG" sz="2800" b="1" dirty="0">
                <a:solidFill>
                  <a:srgbClr val="0070C0"/>
                </a:solidFill>
                <a:latin typeface="Georgia" panose="02040502050405020303" pitchFamily="18" charset="0"/>
              </a:rPr>
            </a:br>
            <a:r>
              <a:rPr lang="ru-RU" sz="2800" b="1" dirty="0">
                <a:solidFill>
                  <a:srgbClr val="FFC000"/>
                </a:solidFill>
                <a:latin typeface="Georgia" panose="02040502050405020303" pitchFamily="18" charset="0"/>
              </a:rPr>
              <a:t>Свързаност между бенефициер – възложител и изпълнител по договор за услуга</a:t>
            </a:r>
            <a:endParaRPr lang="en-US" dirty="0"/>
          </a:p>
        </p:txBody>
      </p:sp>
      <p:sp>
        <p:nvSpPr>
          <p:cNvPr id="3" name="Content Placeholder 2"/>
          <p:cNvSpPr>
            <a:spLocks noGrp="1"/>
          </p:cNvSpPr>
          <p:nvPr>
            <p:ph idx="1"/>
          </p:nvPr>
        </p:nvSpPr>
        <p:spPr>
          <a:xfrm>
            <a:off x="676656" y="2011680"/>
            <a:ext cx="10753725" cy="4516120"/>
          </a:xfrm>
        </p:spPr>
        <p:txBody>
          <a:bodyPr>
            <a:normAutofit fontScale="77500" lnSpcReduction="20000"/>
          </a:bodyPr>
          <a:lstStyle/>
          <a:p>
            <a:pPr algn="just"/>
            <a:r>
              <a:rPr lang="ru-RU" b="1" dirty="0" smtClean="0">
                <a:latin typeface="Georgia" panose="02040502050405020303" pitchFamily="18" charset="0"/>
              </a:rPr>
              <a:t>Решение </a:t>
            </a:r>
            <a:r>
              <a:rPr lang="ru-RU" b="1" dirty="0">
                <a:latin typeface="Georgia" panose="02040502050405020303" pitchFamily="18" charset="0"/>
              </a:rPr>
              <a:t>№ 389 </a:t>
            </a:r>
            <a:r>
              <a:rPr lang="ru-RU" b="1" dirty="0" smtClean="0">
                <a:latin typeface="Georgia" panose="02040502050405020303" pitchFamily="18" charset="0"/>
              </a:rPr>
              <a:t>от </a:t>
            </a:r>
            <a:r>
              <a:rPr lang="ru-RU" b="1" dirty="0">
                <a:latin typeface="Georgia" panose="02040502050405020303" pitchFamily="18" charset="0"/>
              </a:rPr>
              <a:t>15.01.2025 </a:t>
            </a:r>
            <a:r>
              <a:rPr lang="ru-RU" b="1" dirty="0" smtClean="0">
                <a:latin typeface="Georgia" panose="02040502050405020303" pitchFamily="18" charset="0"/>
              </a:rPr>
              <a:t>г. по адм. д. № </a:t>
            </a:r>
            <a:r>
              <a:rPr lang="ru-RU" b="1" dirty="0">
                <a:latin typeface="Georgia" panose="02040502050405020303" pitchFamily="18" charset="0"/>
              </a:rPr>
              <a:t>7032/2024 Г., VІІ </a:t>
            </a:r>
            <a:r>
              <a:rPr lang="ru-RU" b="1" dirty="0" smtClean="0">
                <a:latin typeface="Georgia" panose="02040502050405020303" pitchFamily="18" charset="0"/>
              </a:rPr>
              <a:t>отд. на ВАС </a:t>
            </a:r>
            <a:endParaRPr lang="ru-RU" b="1" dirty="0">
              <a:latin typeface="Georgia" panose="02040502050405020303" pitchFamily="18" charset="0"/>
            </a:endParaRPr>
          </a:p>
          <a:p>
            <a:pPr algn="just"/>
            <a:r>
              <a:rPr lang="bg-BG" dirty="0" smtClean="0">
                <a:latin typeface="Georgia" panose="02040502050405020303" pitchFamily="18" charset="0"/>
              </a:rPr>
              <a:t>„…</a:t>
            </a:r>
            <a:r>
              <a:rPr lang="ru-RU" dirty="0" smtClean="0">
                <a:latin typeface="Georgia" panose="02040502050405020303" pitchFamily="18" charset="0"/>
              </a:rPr>
              <a:t>Безспорно </a:t>
            </a:r>
            <a:r>
              <a:rPr lang="ru-RU" dirty="0">
                <a:latin typeface="Georgia" panose="02040502050405020303" pitchFamily="18" charset="0"/>
              </a:rPr>
              <a:t>е обстоятелството, че Р. Г. Й. е член на УС на Сдружението, с която жалбоподателят, партньор по проекта, в качеството на възложител е сключил договор, т.е. налице са данни за свързаност. Същата е участвала във вземането на решението от 28.07.2022 г., като по делото не се установява безспорно, че тя е гласувала "въздържал </a:t>
            </a:r>
            <a:r>
              <a:rPr lang="ru-RU" dirty="0" smtClean="0">
                <a:latin typeface="Georgia" panose="02040502050405020303" pitchFamily="18" charset="0"/>
              </a:rPr>
              <a:t>се</a:t>
            </a:r>
            <a:r>
              <a:rPr lang="bg-BG" dirty="0" smtClean="0">
                <a:latin typeface="Georgia" panose="02040502050405020303" pitchFamily="18" charset="0"/>
              </a:rPr>
              <a:t>“</a:t>
            </a:r>
            <a:r>
              <a:rPr lang="ru-RU" dirty="0" smtClean="0">
                <a:latin typeface="Georgia" panose="02040502050405020303" pitchFamily="18" charset="0"/>
              </a:rPr>
              <a:t>... Бенефициерът </a:t>
            </a:r>
            <a:r>
              <a:rPr lang="ru-RU" dirty="0">
                <a:latin typeface="Georgia" panose="02040502050405020303" pitchFamily="18" charset="0"/>
              </a:rPr>
              <a:t>е сключил договор за изпълнение на дейност по проекта с член на Управителния съвет и изпълнителния директор, в условията на пряко възлагане, при липса на конкуренция. Правилно е прието, че е налице конфликт на интереси, предвид факта, че изпълнителят заема ръководна позиция в структурата на възлагащия орган - член е на Управителния съвет, като е и Изпълнителен директор, че е налице пряк личен и икономически интерес, тъй като се създава облага от материален характер за физическото лице Р. Й. - член на Управителния съвет и Изпълнителен директор на бенефициера</a:t>
            </a:r>
            <a:r>
              <a:rPr lang="ru-RU" dirty="0" smtClean="0">
                <a:latin typeface="Georgia" panose="02040502050405020303" pitchFamily="18" charset="0"/>
              </a:rPr>
              <a:t>.</a:t>
            </a:r>
            <a:r>
              <a:rPr lang="bg-BG" dirty="0" smtClean="0">
                <a:latin typeface="Georgia" panose="02040502050405020303" pitchFamily="18" charset="0"/>
              </a:rPr>
              <a:t>“</a:t>
            </a:r>
          </a:p>
          <a:p>
            <a:pPr algn="just"/>
            <a:r>
              <a:rPr lang="bg-BG" b="1" dirty="0" smtClean="0">
                <a:latin typeface="Georgia" panose="02040502050405020303" pitchFamily="18" charset="0"/>
              </a:rPr>
              <a:t>Други съдебни решения: </a:t>
            </a:r>
            <a:r>
              <a:rPr lang="ru-RU" b="1" dirty="0" smtClean="0">
                <a:latin typeface="Georgia" panose="02040502050405020303" pitchFamily="18" charset="0"/>
              </a:rPr>
              <a:t>Решение </a:t>
            </a:r>
            <a:r>
              <a:rPr lang="ru-RU" b="1" dirty="0">
                <a:latin typeface="Georgia" panose="02040502050405020303" pitchFamily="18" charset="0"/>
              </a:rPr>
              <a:t>№ 10906 </a:t>
            </a:r>
            <a:r>
              <a:rPr lang="ru-RU" b="1" dirty="0" smtClean="0">
                <a:latin typeface="Georgia" panose="02040502050405020303" pitchFamily="18" charset="0"/>
              </a:rPr>
              <a:t>от 09.11.2023 г. по адм. д. № </a:t>
            </a:r>
            <a:r>
              <a:rPr lang="ru-RU" b="1" dirty="0">
                <a:latin typeface="Georgia" panose="02040502050405020303" pitchFamily="18" charset="0"/>
              </a:rPr>
              <a:t>5527/2023 </a:t>
            </a:r>
            <a:r>
              <a:rPr lang="ru-RU" b="1" dirty="0" smtClean="0">
                <a:latin typeface="Georgia" panose="02040502050405020303" pitchFamily="18" charset="0"/>
              </a:rPr>
              <a:t>г., </a:t>
            </a:r>
            <a:r>
              <a:rPr lang="ru-RU" b="1" dirty="0">
                <a:latin typeface="Georgia" panose="02040502050405020303" pitchFamily="18" charset="0"/>
              </a:rPr>
              <a:t>VІІ </a:t>
            </a:r>
            <a:r>
              <a:rPr lang="ru-RU" b="1" dirty="0" smtClean="0">
                <a:latin typeface="Georgia" panose="02040502050405020303" pitchFamily="18" charset="0"/>
              </a:rPr>
              <a:t>отд. на ВАС</a:t>
            </a:r>
          </a:p>
          <a:p>
            <a:pPr algn="just"/>
            <a:r>
              <a:rPr lang="bg-BG" dirty="0" smtClean="0">
                <a:latin typeface="Georgia" panose="02040502050405020303" pitchFamily="18" charset="0"/>
              </a:rPr>
              <a:t>„</a:t>
            </a:r>
            <a:r>
              <a:rPr lang="ru-RU" dirty="0">
                <a:latin typeface="Georgia" panose="02040502050405020303" pitchFamily="18" charset="0"/>
              </a:rPr>
              <a:t>Със самото сключване на договори с „..." ООД, управител на което е член и на УС на бенефициера </a:t>
            </a:r>
            <a:r>
              <a:rPr lang="ru-RU" dirty="0" smtClean="0">
                <a:latin typeface="Georgia" panose="02040502050405020303" pitchFamily="18" charset="0"/>
              </a:rPr>
              <a:t>(...), </a:t>
            </a:r>
            <a:r>
              <a:rPr lang="ru-RU" dirty="0">
                <a:latin typeface="Georgia" panose="02040502050405020303" pitchFamily="18" charset="0"/>
              </a:rPr>
              <a:t>съпруг на другия съдружник в дружеството - изпълнител, </a:t>
            </a:r>
            <a:r>
              <a:rPr lang="ru-RU" dirty="0" smtClean="0">
                <a:latin typeface="Georgia" panose="02040502050405020303" pitchFamily="18" charset="0"/>
              </a:rPr>
              <a:t>..., </a:t>
            </a:r>
            <a:r>
              <a:rPr lang="ru-RU" dirty="0">
                <a:latin typeface="Georgia" panose="02040502050405020303" pitchFamily="18" charset="0"/>
              </a:rPr>
              <a:t>е налице опорочаване на безпристрастното и обективно упражняване на функциите на бенефициера по повод получените средства от ЕСИФ, поради причини свързани със семейния живот и икономически </a:t>
            </a:r>
            <a:r>
              <a:rPr lang="ru-RU" dirty="0" smtClean="0">
                <a:latin typeface="Georgia" panose="02040502050405020303" pitchFamily="18" charset="0"/>
              </a:rPr>
              <a:t>интерес</a:t>
            </a:r>
            <a:r>
              <a:rPr lang="bg-BG" dirty="0" smtClean="0">
                <a:latin typeface="Georgia" panose="02040502050405020303" pitchFamily="18" charset="0"/>
              </a:rPr>
              <a:t>“.</a:t>
            </a:r>
            <a:endParaRPr lang="ru-RU" b="1" dirty="0">
              <a:latin typeface="Georgia" panose="02040502050405020303" pitchFamily="18" charset="0"/>
            </a:endParaRPr>
          </a:p>
          <a:p>
            <a:pPr algn="just"/>
            <a:endParaRPr lang="ru-RU" b="1" dirty="0">
              <a:latin typeface="Georgia" panose="02040502050405020303" pitchFamily="18" charset="0"/>
            </a:endParaRPr>
          </a:p>
          <a:p>
            <a:pPr algn="just"/>
            <a:endParaRPr lang="en-US" b="1" dirty="0"/>
          </a:p>
        </p:txBody>
      </p:sp>
    </p:spTree>
    <p:extLst>
      <p:ext uri="{BB962C8B-B14F-4D97-AF65-F5344CB8AC3E}">
        <p14:creationId xmlns:p14="http://schemas.microsoft.com/office/powerpoint/2010/main" val="10697524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1658198"/>
          </a:xfrm>
        </p:spPr>
        <p:txBody>
          <a:bodyPr>
            <a:normAutofit/>
          </a:bodyPr>
          <a:lstStyle/>
          <a:p>
            <a:pPr algn="ctr"/>
            <a:r>
              <a:rPr lang="bg-BG" sz="2800" b="1" dirty="0" smtClean="0">
                <a:solidFill>
                  <a:srgbClr val="0070C0"/>
                </a:solidFill>
                <a:latin typeface="Georgia" panose="02040502050405020303" pitchFamily="18" charset="0"/>
              </a:rPr>
              <a:t/>
            </a:r>
            <a:br>
              <a:rPr lang="bg-BG" sz="2800" b="1" dirty="0" smtClean="0">
                <a:solidFill>
                  <a:srgbClr val="0070C0"/>
                </a:solidFill>
                <a:latin typeface="Georgia" panose="02040502050405020303" pitchFamily="18" charset="0"/>
              </a:rPr>
            </a:br>
            <a:r>
              <a:rPr lang="bg-BG" sz="2800" b="1" dirty="0" smtClean="0">
                <a:solidFill>
                  <a:srgbClr val="0070C0"/>
                </a:solidFill>
                <a:latin typeface="Georgia" panose="02040502050405020303" pitchFamily="18" charset="0"/>
              </a:rPr>
              <a:t>Определяне размера на финансова корекция</a:t>
            </a:r>
            <a:endParaRPr lang="en-US" sz="28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291402" y="1676400"/>
            <a:ext cx="11697398" cy="4775200"/>
          </a:xfrm>
        </p:spPr>
        <p:txBody>
          <a:bodyPr>
            <a:normAutofit fontScale="47500" lnSpcReduction="20000"/>
          </a:bodyPr>
          <a:lstStyle/>
          <a:p>
            <a:pPr>
              <a:lnSpc>
                <a:spcPct val="170000"/>
              </a:lnSpc>
            </a:pPr>
            <a:r>
              <a:rPr lang="bg-BG" b="1" dirty="0">
                <a:latin typeface="Georgia" panose="02040502050405020303" pitchFamily="18" charset="0"/>
              </a:rPr>
              <a:t>Принципи при определяне на ФК:</a:t>
            </a:r>
            <a:endParaRPr lang="en-US" dirty="0">
              <a:latin typeface="Georgia" panose="02040502050405020303" pitchFamily="18" charset="0"/>
            </a:endParaRPr>
          </a:p>
          <a:p>
            <a:pPr>
              <a:lnSpc>
                <a:spcPct val="170000"/>
              </a:lnSpc>
            </a:pPr>
            <a:r>
              <a:rPr lang="bg-BG" b="1" dirty="0">
                <a:latin typeface="Georgia" panose="02040502050405020303" pitchFamily="18" charset="0"/>
              </a:rPr>
              <a:t> </a:t>
            </a:r>
            <a:r>
              <a:rPr lang="bg-BG" sz="2500" dirty="0" smtClean="0">
                <a:latin typeface="Georgia" panose="02040502050405020303" pitchFamily="18" charset="0"/>
              </a:rPr>
              <a:t>1. </a:t>
            </a:r>
            <a:r>
              <a:rPr lang="bg-BG" sz="2500" b="1" dirty="0" smtClean="0">
                <a:latin typeface="Georgia" panose="02040502050405020303" pitchFamily="18" charset="0"/>
              </a:rPr>
              <a:t>Отчитане </a:t>
            </a:r>
            <a:r>
              <a:rPr lang="bg-BG" sz="2500" b="1" dirty="0">
                <a:latin typeface="Georgia" panose="02040502050405020303" pitchFamily="18" charset="0"/>
              </a:rPr>
              <a:t>на характера  и тежестта на нарушението и финансовото му отражение </a:t>
            </a:r>
            <a:r>
              <a:rPr lang="bg-BG" sz="2500" dirty="0">
                <a:latin typeface="Georgia" panose="02040502050405020303" pitchFamily="18" charset="0"/>
              </a:rPr>
              <a:t>– чл.72, ал.1 ЗУСЕФСУ: При определяне размера на финансовите корекции се отчитат естеството и сериозността на допуснатото нарушение на приложимото право на Европейския съюз и българското законодателство и финансовото му отражение върху средствата от ЕФСУ.</a:t>
            </a:r>
            <a:endParaRPr lang="en-US" sz="2500" dirty="0">
              <a:latin typeface="Georgia" panose="02040502050405020303" pitchFamily="18" charset="0"/>
            </a:endParaRPr>
          </a:p>
          <a:p>
            <a:pPr>
              <a:lnSpc>
                <a:spcPct val="170000"/>
              </a:lnSpc>
            </a:pPr>
            <a:r>
              <a:rPr lang="bg-BG" sz="2500" dirty="0">
                <a:latin typeface="Georgia" panose="02040502050405020303" pitchFamily="18" charset="0"/>
              </a:rPr>
              <a:t> </a:t>
            </a:r>
            <a:r>
              <a:rPr lang="bg-BG" sz="2500" dirty="0" smtClean="0">
                <a:latin typeface="Georgia" panose="02040502050405020303" pitchFamily="18" charset="0"/>
              </a:rPr>
              <a:t>2. </a:t>
            </a:r>
            <a:r>
              <a:rPr lang="bg-BG" sz="2500" b="1" dirty="0" smtClean="0">
                <a:latin typeface="Georgia" panose="02040502050405020303" pitchFamily="18" charset="0"/>
              </a:rPr>
              <a:t>Размерът </a:t>
            </a:r>
            <a:r>
              <a:rPr lang="bg-BG" sz="2500" b="1" dirty="0">
                <a:latin typeface="Georgia" panose="02040502050405020303" pitchFamily="18" charset="0"/>
              </a:rPr>
              <a:t>се определя чрез диференциален или пропорционален метод </a:t>
            </a:r>
            <a:r>
              <a:rPr lang="bg-BG" sz="2500" dirty="0">
                <a:latin typeface="Georgia" panose="02040502050405020303" pitchFamily="18" charset="0"/>
              </a:rPr>
              <a:t>– чл.72, ал.2 и ал.3 от ЗУСЕФСУ;</a:t>
            </a:r>
            <a:endParaRPr lang="en-US" sz="2500" dirty="0">
              <a:latin typeface="Georgia" panose="02040502050405020303" pitchFamily="18" charset="0"/>
            </a:endParaRPr>
          </a:p>
          <a:p>
            <a:pPr>
              <a:lnSpc>
                <a:spcPct val="170000"/>
              </a:lnSpc>
            </a:pPr>
            <a:r>
              <a:rPr lang="bg-BG" sz="2500" dirty="0">
                <a:latin typeface="Georgia" panose="02040502050405020303" pitchFamily="18" charset="0"/>
              </a:rPr>
              <a:t> </a:t>
            </a:r>
            <a:r>
              <a:rPr lang="bg-BG" sz="2500" dirty="0" smtClean="0">
                <a:latin typeface="Georgia" panose="02040502050405020303" pitchFamily="18" charset="0"/>
              </a:rPr>
              <a:t>3</a:t>
            </a:r>
            <a:r>
              <a:rPr lang="bg-BG" sz="2500" dirty="0">
                <a:latin typeface="Georgia" panose="02040502050405020303" pitchFamily="18" charset="0"/>
              </a:rPr>
              <a:t>. За нередности по ал. 1, т. 1, 3 – 7 и 9 финансовите корекции се определят по пропорционалния метод, когато не може да се установи размерът на реално установените финансови последици на нарушението, а за нередности по ал. 1, т. 2, 8 и 10 се прилага диференциалният метод – чл.70, ал.3 ЗУСЕФСУ - нова</a:t>
            </a:r>
            <a:r>
              <a:rPr lang="bg-BG" sz="2500" dirty="0" smtClean="0">
                <a:latin typeface="Georgia" panose="02040502050405020303" pitchFamily="18" charset="0"/>
              </a:rPr>
              <a:t>.</a:t>
            </a:r>
          </a:p>
          <a:p>
            <a:pPr>
              <a:lnSpc>
                <a:spcPct val="170000"/>
              </a:lnSpc>
            </a:pPr>
            <a:r>
              <a:rPr lang="bg-BG" sz="2500" dirty="0" smtClean="0">
                <a:latin typeface="Georgia" panose="02040502050405020303" pitchFamily="18" charset="0"/>
              </a:rPr>
              <a:t>Когато финансовата корекция се определя по пропорционалния метод, нейният размер е посочен в Наредбата като фиксиран процент.</a:t>
            </a:r>
            <a:endParaRPr lang="en-US" sz="2500" dirty="0">
              <a:latin typeface="Georgia" panose="02040502050405020303" pitchFamily="18" charset="0"/>
            </a:endParaRPr>
          </a:p>
          <a:p>
            <a:pPr>
              <a:lnSpc>
                <a:spcPct val="170000"/>
              </a:lnSpc>
            </a:pPr>
            <a:r>
              <a:rPr lang="bg-BG" sz="2500" dirty="0">
                <a:latin typeface="Georgia" panose="02040502050405020303" pitchFamily="18" charset="0"/>
              </a:rPr>
              <a:t> </a:t>
            </a:r>
            <a:r>
              <a:rPr lang="bg-BG" sz="2500" dirty="0" smtClean="0">
                <a:latin typeface="Georgia" panose="02040502050405020303" pitchFamily="18" charset="0"/>
              </a:rPr>
              <a:t>4. </a:t>
            </a:r>
            <a:r>
              <a:rPr lang="bg-BG" sz="2500" b="1" dirty="0" smtClean="0">
                <a:latin typeface="Georgia" panose="02040502050405020303" pitchFamily="18" charset="0"/>
              </a:rPr>
              <a:t>За </a:t>
            </a:r>
            <a:r>
              <a:rPr lang="bg-BG" sz="2500" b="1" dirty="0">
                <a:latin typeface="Georgia" panose="02040502050405020303" pitchFamily="18" charset="0"/>
              </a:rPr>
              <a:t>една нередност може да се определи само една ФК </a:t>
            </a:r>
            <a:r>
              <a:rPr lang="bg-BG" sz="2500" dirty="0">
                <a:latin typeface="Georgia" panose="02040502050405020303" pitchFamily="18" charset="0"/>
              </a:rPr>
              <a:t>– чл.71, ал.4 от ЗУСЕФСУ;</a:t>
            </a:r>
            <a:endParaRPr lang="en-US" sz="2500" dirty="0">
              <a:latin typeface="Georgia" panose="02040502050405020303" pitchFamily="18" charset="0"/>
            </a:endParaRPr>
          </a:p>
          <a:p>
            <a:pPr>
              <a:lnSpc>
                <a:spcPct val="170000"/>
              </a:lnSpc>
            </a:pPr>
            <a:r>
              <a:rPr lang="bg-BG" sz="2500" dirty="0">
                <a:latin typeface="Georgia" panose="02040502050405020303" pitchFamily="18" charset="0"/>
              </a:rPr>
              <a:t> </a:t>
            </a:r>
            <a:r>
              <a:rPr lang="bg-BG" sz="2500" dirty="0" smtClean="0">
                <a:latin typeface="Georgia" panose="02040502050405020303" pitchFamily="18" charset="0"/>
              </a:rPr>
              <a:t>5</a:t>
            </a:r>
            <a:r>
              <a:rPr lang="bg-BG" sz="2500" dirty="0">
                <a:latin typeface="Georgia" panose="02040502050405020303" pitchFamily="18" charset="0"/>
              </a:rPr>
              <a:t>. Чл.72, ал.4 от ЗУСЕФСУ – принцип на </a:t>
            </a:r>
            <a:r>
              <a:rPr lang="bg-BG" sz="2500" dirty="0" err="1">
                <a:latin typeface="Georgia" panose="02040502050405020303" pitchFamily="18" charset="0"/>
              </a:rPr>
              <a:t>некумулиране</a:t>
            </a:r>
            <a:r>
              <a:rPr lang="bg-BG" sz="2500" dirty="0">
                <a:latin typeface="Georgia" panose="02040502050405020303" pitchFamily="18" charset="0"/>
              </a:rPr>
              <a:t> на процентните показатели корекции в хипотеза на чл.70, ал.1, т.9 от ЗУСЕСИФ;</a:t>
            </a:r>
            <a:endParaRPr lang="en-US" sz="2500" dirty="0">
              <a:latin typeface="Georgia" panose="02040502050405020303" pitchFamily="18" charset="0"/>
            </a:endParaRPr>
          </a:p>
          <a:p>
            <a:pPr>
              <a:lnSpc>
                <a:spcPct val="170000"/>
              </a:lnSpc>
            </a:pPr>
            <a:r>
              <a:rPr lang="bg-BG" sz="2500" dirty="0">
                <a:latin typeface="Georgia" panose="02040502050405020303" pitchFamily="18" charset="0"/>
              </a:rPr>
              <a:t> </a:t>
            </a:r>
            <a:r>
              <a:rPr lang="bg-BG" sz="2500" dirty="0" smtClean="0">
                <a:latin typeface="Georgia" panose="02040502050405020303" pitchFamily="18" charset="0"/>
              </a:rPr>
              <a:t>6</a:t>
            </a:r>
            <a:r>
              <a:rPr lang="bg-BG" sz="2500" dirty="0">
                <a:latin typeface="Georgia" panose="02040502050405020303" pitchFamily="18" charset="0"/>
              </a:rPr>
              <a:t>. Чл.71, ал.3 от ЗУСЕФСУ – общият размер ФК не може да надвишава размера на реално предоставената финансова подкрепа по него.</a:t>
            </a:r>
            <a:endParaRPr lang="en-US" sz="2500" dirty="0">
              <a:latin typeface="Georgia" panose="02040502050405020303" pitchFamily="18" charset="0"/>
            </a:endParaRPr>
          </a:p>
          <a:p>
            <a:endParaRPr lang="en-US" dirty="0"/>
          </a:p>
        </p:txBody>
      </p:sp>
    </p:spTree>
    <p:extLst>
      <p:ext uri="{BB962C8B-B14F-4D97-AF65-F5344CB8AC3E}">
        <p14:creationId xmlns:p14="http://schemas.microsoft.com/office/powerpoint/2010/main" val="37550025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236259"/>
            <a:ext cx="12191998" cy="1658198"/>
          </a:xfrm>
        </p:spPr>
        <p:txBody>
          <a:bodyPr>
            <a:normAutofit/>
          </a:bodyPr>
          <a:lstStyle/>
          <a:p>
            <a:pPr algn="ctr"/>
            <a:r>
              <a:rPr lang="bg-BG" sz="2800" b="1" dirty="0">
                <a:solidFill>
                  <a:srgbClr val="0070C0"/>
                </a:solidFill>
                <a:latin typeface="Georgia" panose="02040502050405020303" pitchFamily="18" charset="0"/>
              </a:rPr>
              <a:t>Определяне размера на финансова корекция</a:t>
            </a:r>
            <a:endParaRPr lang="en-US" sz="6000" dirty="0"/>
          </a:p>
        </p:txBody>
      </p:sp>
      <p:sp>
        <p:nvSpPr>
          <p:cNvPr id="3" name="Content Placeholder 2"/>
          <p:cNvSpPr>
            <a:spLocks noGrp="1"/>
          </p:cNvSpPr>
          <p:nvPr>
            <p:ph idx="1"/>
          </p:nvPr>
        </p:nvSpPr>
        <p:spPr>
          <a:xfrm>
            <a:off x="2146300" y="1663700"/>
            <a:ext cx="9649521" cy="4876800"/>
          </a:xfrm>
        </p:spPr>
        <p:txBody>
          <a:bodyPr>
            <a:normAutofit fontScale="92500"/>
          </a:bodyPr>
          <a:lstStyle/>
          <a:p>
            <a:pPr algn="just"/>
            <a:r>
              <a:rPr lang="bg-BG" b="1" u="sng" dirty="0">
                <a:latin typeface="Georgia" panose="02040502050405020303" pitchFamily="18" charset="0"/>
              </a:rPr>
              <a:t>Основание за определяне на финансовата корекция е констатираната нередност осъществена чрез нарушение на приложимото право. </a:t>
            </a:r>
            <a:endParaRPr lang="en-US" b="1" dirty="0">
              <a:latin typeface="Georgia" panose="02040502050405020303" pitchFamily="18" charset="0"/>
            </a:endParaRPr>
          </a:p>
          <a:p>
            <a:pPr algn="just"/>
            <a:r>
              <a:rPr lang="bg-BG" u="sng" dirty="0">
                <a:latin typeface="Georgia" panose="02040502050405020303" pitchFamily="18" charset="0"/>
              </a:rPr>
              <a:t>Виж: </a:t>
            </a:r>
            <a:r>
              <a:rPr lang="bg-BG" b="1" u="sng" dirty="0">
                <a:latin typeface="Georgia" panose="02040502050405020303" pitchFamily="18" charset="0"/>
              </a:rPr>
              <a:t>Решение № 9189 от 16.08.2021 г. на ВАС по адм. д. № 4803/2021 г. </a:t>
            </a:r>
            <a:endParaRPr lang="bg-BG" b="1" u="sng" dirty="0" smtClean="0">
              <a:latin typeface="Georgia" panose="02040502050405020303" pitchFamily="18" charset="0"/>
            </a:endParaRPr>
          </a:p>
          <a:p>
            <a:pPr algn="just"/>
            <a:r>
              <a:rPr lang="bg-BG" dirty="0" smtClean="0">
                <a:latin typeface="Georgia" panose="02040502050405020303" pitchFamily="18" charset="0"/>
              </a:rPr>
              <a:t>Съгласно</a:t>
            </a:r>
            <a:r>
              <a:rPr lang="bg-BG" dirty="0">
                <a:latin typeface="Georgia" panose="02040502050405020303" pitchFamily="18" charset="0"/>
              </a:rPr>
              <a:t> </a:t>
            </a:r>
            <a:r>
              <a:rPr lang="bg-BG" dirty="0">
                <a:solidFill>
                  <a:schemeClr val="tx1"/>
                </a:solidFill>
                <a:latin typeface="Georgia" panose="02040502050405020303" pitchFamily="18" charset="0"/>
                <a:hlinkClick r:id="rId2"/>
              </a:rPr>
              <a:t>чл. 73, ал. 1 ЗУСЕСИФ</a:t>
            </a:r>
            <a:r>
              <a:rPr lang="bg-BG" dirty="0">
                <a:solidFill>
                  <a:schemeClr val="tx1"/>
                </a:solidFill>
                <a:latin typeface="Georgia" panose="02040502050405020303" pitchFamily="18" charset="0"/>
              </a:rPr>
              <a:t> </a:t>
            </a:r>
            <a:r>
              <a:rPr lang="bg-BG" dirty="0">
                <a:latin typeface="Georgia" panose="02040502050405020303" pitchFamily="18" charset="0"/>
              </a:rPr>
              <a:t>финансовата корекция се определя по основание и по размер, като основанието й не е нарушението на приложимото право, а нередността, един от трите кумулативни елемента на която е нарушението на приложимото право. </a:t>
            </a:r>
            <a:endParaRPr lang="en-US" dirty="0">
              <a:latin typeface="Georgia" panose="02040502050405020303" pitchFamily="18" charset="0"/>
            </a:endParaRPr>
          </a:p>
          <a:p>
            <a:pPr algn="just"/>
            <a:r>
              <a:rPr lang="bg-BG" dirty="0">
                <a:latin typeface="Georgia" panose="02040502050405020303" pitchFamily="18" charset="0"/>
              </a:rPr>
              <a:t>Не всяко нарушение на приложимото право е нередност, представляваща основание за определяне на ФК, нарушението е само елемент от фактическия състав на нередността. Ето защо, финансова корекция се определя не за допуснато нарушение на ЗОП или ЗУСЕСИФ, например при нарушаване на правилата за избор на изпълнител, а за нередност осъществена чрез нарушение.</a:t>
            </a:r>
            <a:endParaRPr lang="en-US" dirty="0">
              <a:latin typeface="Georgia" panose="02040502050405020303" pitchFamily="18" charset="0"/>
            </a:endParaRPr>
          </a:p>
          <a:p>
            <a:endParaRPr lang="en-US" dirty="0"/>
          </a:p>
        </p:txBody>
      </p:sp>
      <p:pic>
        <p:nvPicPr>
          <p:cNvPr id="5" name="Shape 3"/>
          <p:cNvPicPr/>
          <p:nvPr/>
        </p:nvPicPr>
        <p:blipFill>
          <a:blip r:embed="rId3"/>
          <a:stretch/>
        </p:blipFill>
        <p:spPr>
          <a:xfrm>
            <a:off x="1" y="2679700"/>
            <a:ext cx="2146300" cy="2246458"/>
          </a:xfrm>
          <a:prstGeom prst="rect">
            <a:avLst/>
          </a:prstGeom>
        </p:spPr>
      </p:pic>
    </p:spTree>
    <p:extLst>
      <p:ext uri="{BB962C8B-B14F-4D97-AF65-F5344CB8AC3E}">
        <p14:creationId xmlns:p14="http://schemas.microsoft.com/office/powerpoint/2010/main" val="42931341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39042"/>
            <a:ext cx="12192000" cy="1463380"/>
          </a:xfrm>
        </p:spPr>
        <p:txBody>
          <a:bodyPr>
            <a:noAutofit/>
          </a:bodyPr>
          <a:lstStyle/>
          <a:p>
            <a:pPr algn="ctr"/>
            <a:r>
              <a:rPr lang="en-US" sz="2400" b="1" i="1" dirty="0" smtClean="0"/>
              <a:t/>
            </a:r>
            <a:br>
              <a:rPr lang="en-US" sz="2400" b="1" i="1" dirty="0" smtClean="0"/>
            </a:br>
            <a:r>
              <a:rPr lang="ru-RU" sz="2800" b="1" dirty="0" smtClean="0">
                <a:solidFill>
                  <a:srgbClr val="0070C0"/>
                </a:solidFill>
                <a:latin typeface="Georgia" panose="02040502050405020303" pitchFamily="18" charset="0"/>
              </a:rPr>
              <a:t>Къде най-често се установяват грешки при възлагането:</a:t>
            </a:r>
            <a:r>
              <a:rPr lang="en-US" sz="2400" b="1" i="1" dirty="0" smtClean="0">
                <a:solidFill>
                  <a:srgbClr val="0070C0"/>
                </a:solidFill>
                <a:latin typeface="Georgia" panose="02040502050405020303" pitchFamily="18" charset="0"/>
              </a:rPr>
              <a:t/>
            </a:r>
            <a:br>
              <a:rPr lang="en-US" sz="2400" b="1" i="1" dirty="0" smtClean="0">
                <a:solidFill>
                  <a:srgbClr val="0070C0"/>
                </a:solidFill>
                <a:latin typeface="Georgia" panose="02040502050405020303" pitchFamily="18" charset="0"/>
              </a:rPr>
            </a:br>
            <a:endParaRPr lang="en-US" sz="2400" b="1" i="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327401" y="2380222"/>
            <a:ext cx="8530654" cy="4293311"/>
          </a:xfrm>
        </p:spPr>
        <p:txBody>
          <a:bodyPr>
            <a:normAutofit/>
          </a:bodyPr>
          <a:lstStyle/>
          <a:p>
            <a:pPr algn="just"/>
            <a:r>
              <a:rPr lang="ru-RU" sz="1800" dirty="0">
                <a:latin typeface="Georgia" panose="02040502050405020303" pitchFamily="18" charset="0"/>
              </a:rPr>
              <a:t>● </a:t>
            </a:r>
            <a:r>
              <a:rPr lang="ru-RU" sz="1800" dirty="0" smtClean="0">
                <a:latin typeface="Georgia" panose="02040502050405020303" pitchFamily="18" charset="0"/>
              </a:rPr>
              <a:t>Определяне на реда за възлагане;</a:t>
            </a:r>
          </a:p>
          <a:p>
            <a:pPr algn="just"/>
            <a:r>
              <a:rPr lang="ru-RU" sz="1800" dirty="0" smtClean="0">
                <a:latin typeface="Georgia" panose="02040502050405020303" pitchFamily="18" charset="0"/>
              </a:rPr>
              <a:t>● Разделяне </a:t>
            </a:r>
            <a:r>
              <a:rPr lang="ru-RU" sz="1800" dirty="0">
                <a:latin typeface="Georgia" panose="02040502050405020303" pitchFamily="18" charset="0"/>
              </a:rPr>
              <a:t>на обществени </a:t>
            </a:r>
            <a:r>
              <a:rPr lang="ru-RU" sz="1800" dirty="0" smtClean="0">
                <a:latin typeface="Georgia" panose="02040502050405020303" pitchFamily="18" charset="0"/>
              </a:rPr>
              <a:t>поръчки;	</a:t>
            </a:r>
            <a:endParaRPr lang="ru-RU" sz="1800" dirty="0">
              <a:latin typeface="Georgia" panose="02040502050405020303" pitchFamily="18" charset="0"/>
            </a:endParaRPr>
          </a:p>
          <a:p>
            <a:pPr algn="just"/>
            <a:r>
              <a:rPr lang="ru-RU" sz="1800" dirty="0" smtClean="0">
                <a:latin typeface="Georgia" panose="02040502050405020303" pitchFamily="18" charset="0"/>
              </a:rPr>
              <a:t>● Критерии </a:t>
            </a:r>
            <a:r>
              <a:rPr lang="ru-RU" sz="1800" dirty="0">
                <a:latin typeface="Georgia" panose="02040502050405020303" pitchFamily="18" charset="0"/>
              </a:rPr>
              <a:t>за подбор и документи за доказването им (вкл. Образци и др.);</a:t>
            </a:r>
          </a:p>
          <a:p>
            <a:pPr algn="just"/>
            <a:r>
              <a:rPr lang="ru-RU" sz="1800" dirty="0">
                <a:latin typeface="Georgia" panose="02040502050405020303" pitchFamily="18" charset="0"/>
              </a:rPr>
              <a:t>● Критерии за възлагане и методика за оценка;</a:t>
            </a:r>
          </a:p>
          <a:p>
            <a:pPr algn="just"/>
            <a:r>
              <a:rPr lang="ru-RU" sz="1800" dirty="0">
                <a:latin typeface="Georgia" panose="02040502050405020303" pitchFamily="18" charset="0"/>
              </a:rPr>
              <a:t>● Технически спецификации;</a:t>
            </a:r>
          </a:p>
          <a:p>
            <a:pPr algn="just"/>
            <a:r>
              <a:rPr lang="ru-RU" sz="1800" dirty="0">
                <a:latin typeface="Georgia" panose="02040502050405020303" pitchFamily="18" charset="0"/>
              </a:rPr>
              <a:t>● Проект на договор за обществена поръчка;</a:t>
            </a:r>
          </a:p>
          <a:p>
            <a:pPr algn="just"/>
            <a:r>
              <a:rPr lang="ru-RU" sz="1800" dirty="0">
                <a:latin typeface="Georgia" panose="02040502050405020303" pitchFamily="18" charset="0"/>
              </a:rPr>
              <a:t>● Изпълнение на договора за обществена поръчка (</a:t>
            </a:r>
            <a:r>
              <a:rPr lang="ru-RU" sz="1800" dirty="0" smtClean="0">
                <a:latin typeface="Georgia" panose="02040502050405020303" pitchFamily="18" charset="0"/>
              </a:rPr>
              <a:t>срок, техническа </a:t>
            </a:r>
            <a:r>
              <a:rPr lang="ru-RU" sz="1800" dirty="0">
                <a:latin typeface="Georgia" panose="02040502050405020303" pitchFamily="18" charset="0"/>
              </a:rPr>
              <a:t>спецификация, неустойки, гаранция за изпълнение);</a:t>
            </a:r>
          </a:p>
          <a:p>
            <a:pPr algn="just"/>
            <a:r>
              <a:rPr lang="ru-RU" sz="1800" dirty="0">
                <a:latin typeface="Georgia" panose="02040502050405020303" pitchFamily="18" charset="0"/>
              </a:rPr>
              <a:t>● Конфликт на интереси</a:t>
            </a:r>
            <a:r>
              <a:rPr lang="ru-RU" sz="1800" dirty="0" smtClean="0">
                <a:latin typeface="Georgia" panose="02040502050405020303" pitchFamily="18" charset="0"/>
              </a:rPr>
              <a:t>;</a:t>
            </a:r>
          </a:p>
          <a:p>
            <a:pPr algn="just"/>
            <a:r>
              <a:rPr lang="ru-RU" sz="1800" dirty="0" smtClean="0">
                <a:latin typeface="Georgia" panose="02040502050405020303" pitchFamily="18" charset="0"/>
              </a:rPr>
              <a:t>● Други</a:t>
            </a:r>
            <a:endParaRPr lang="ru-RU" sz="1800" dirty="0">
              <a:latin typeface="Georgia" panose="02040502050405020303" pitchFamily="18" charset="0"/>
            </a:endParaRPr>
          </a:p>
          <a:p>
            <a:pPr algn="just"/>
            <a:endParaRPr lang="bg-BG" sz="1800" cap="none" dirty="0">
              <a:latin typeface="Georgia" panose="02040502050405020303" pitchFamily="18" charset="0"/>
            </a:endParaRPr>
          </a:p>
        </p:txBody>
      </p:sp>
      <p:pic>
        <p:nvPicPr>
          <p:cNvPr id="12" name="Shape 67"/>
          <p:cNvPicPr/>
          <p:nvPr/>
        </p:nvPicPr>
        <p:blipFill>
          <a:blip r:embed="rId2"/>
          <a:stretch/>
        </p:blipFill>
        <p:spPr>
          <a:xfrm>
            <a:off x="163195" y="2202422"/>
            <a:ext cx="3024505" cy="410947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6470"/>
            <a:ext cx="3035456" cy="927148"/>
          </a:xfrm>
          <a:prstGeom prst="rect">
            <a:avLst/>
          </a:prstGeom>
        </p:spPr>
      </p:pic>
    </p:spTree>
    <p:extLst>
      <p:ext uri="{BB962C8B-B14F-4D97-AF65-F5344CB8AC3E}">
        <p14:creationId xmlns:p14="http://schemas.microsoft.com/office/powerpoint/2010/main" val="415822590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 y="236259"/>
            <a:ext cx="12191998" cy="1658198"/>
          </a:xfrm>
        </p:spPr>
        <p:txBody>
          <a:bodyPr>
            <a:normAutofit/>
          </a:bodyPr>
          <a:lstStyle/>
          <a:p>
            <a:pPr algn="ctr"/>
            <a:r>
              <a:rPr lang="bg-BG" sz="2800" b="1" dirty="0">
                <a:solidFill>
                  <a:srgbClr val="0070C0"/>
                </a:solidFill>
                <a:latin typeface="Georgia" panose="02040502050405020303" pitchFamily="18" charset="0"/>
              </a:rPr>
              <a:t>Определяне размера на финансова корекция</a:t>
            </a:r>
            <a:endParaRPr lang="en-US" sz="6000" dirty="0"/>
          </a:p>
        </p:txBody>
      </p:sp>
      <p:sp>
        <p:nvSpPr>
          <p:cNvPr id="3" name="Content Placeholder 2"/>
          <p:cNvSpPr>
            <a:spLocks noGrp="1"/>
          </p:cNvSpPr>
          <p:nvPr>
            <p:ph idx="1"/>
          </p:nvPr>
        </p:nvSpPr>
        <p:spPr>
          <a:xfrm>
            <a:off x="2146300" y="1663700"/>
            <a:ext cx="9649521" cy="4876800"/>
          </a:xfrm>
        </p:spPr>
        <p:txBody>
          <a:bodyPr>
            <a:normAutofit fontScale="92500" lnSpcReduction="20000"/>
          </a:bodyPr>
          <a:lstStyle/>
          <a:p>
            <a:pPr indent="540385" algn="just">
              <a:lnSpc>
                <a:spcPct val="150000"/>
              </a:lnSpc>
              <a:spcBef>
                <a:spcPts val="600"/>
              </a:spcBef>
              <a:spcAft>
                <a:spcPts val="600"/>
              </a:spcAft>
            </a:pPr>
            <a:r>
              <a:rPr lang="bg-BG" dirty="0">
                <a:latin typeface="Georgia" panose="02040502050405020303" pitchFamily="18" charset="0"/>
                <a:ea typeface="Calibri" panose="020F0502020204030204" pitchFamily="34" charset="0"/>
              </a:rPr>
              <a:t>По силата на подписаните договор за субсидия и партньорско споразумение, водещият партньор и партньорите носят отговорност за изпълнението на дейностите по проекта и заложените в него цели. </a:t>
            </a:r>
            <a:endParaRPr lang="en-US" dirty="0" smtClean="0">
              <a:latin typeface="Georgia" panose="02040502050405020303" pitchFamily="18" charset="0"/>
              <a:ea typeface="Calibri" panose="020F0502020204030204" pitchFamily="34" charset="0"/>
            </a:endParaRPr>
          </a:p>
          <a:p>
            <a:pPr indent="540385" algn="just">
              <a:lnSpc>
                <a:spcPct val="150000"/>
              </a:lnSpc>
              <a:spcBef>
                <a:spcPts val="600"/>
              </a:spcBef>
              <a:spcAft>
                <a:spcPts val="600"/>
              </a:spcAft>
            </a:pPr>
            <a:r>
              <a:rPr lang="bg-BG" dirty="0" smtClean="0">
                <a:latin typeface="Georgia" panose="02040502050405020303" pitchFamily="18" charset="0"/>
                <a:ea typeface="Calibri" panose="020F0502020204030204" pitchFamily="34" charset="0"/>
              </a:rPr>
              <a:t>Процедурата </a:t>
            </a:r>
            <a:r>
              <a:rPr lang="bg-BG" dirty="0">
                <a:latin typeface="Georgia" panose="02040502050405020303" pitchFamily="18" charset="0"/>
                <a:ea typeface="Calibri" panose="020F0502020204030204" pitchFamily="34" charset="0"/>
              </a:rPr>
              <a:t>по администриране на нередност се провежда паралелно с изпълнението на текущите дейности по проекта и не засяга тяхното осъществяване. </a:t>
            </a:r>
            <a:endParaRPr lang="bg-BG" dirty="0" smtClean="0">
              <a:latin typeface="Georgia" panose="02040502050405020303" pitchFamily="18" charset="0"/>
              <a:ea typeface="Calibri" panose="020F0502020204030204" pitchFamily="34" charset="0"/>
            </a:endParaRPr>
          </a:p>
          <a:p>
            <a:pPr indent="540385" algn="just">
              <a:lnSpc>
                <a:spcPct val="150000"/>
              </a:lnSpc>
              <a:spcBef>
                <a:spcPts val="600"/>
              </a:spcBef>
              <a:spcAft>
                <a:spcPts val="600"/>
              </a:spcAft>
            </a:pPr>
            <a:r>
              <a:rPr lang="bg-BG" dirty="0" smtClean="0">
                <a:latin typeface="Georgia" panose="02040502050405020303" pitchFamily="18" charset="0"/>
                <a:ea typeface="Calibri" panose="020F0502020204030204" pitchFamily="34" charset="0"/>
              </a:rPr>
              <a:t>Не е налице правна пречка, която да възпрепятства изпълнението на проекта, респективно да налага забавяне или спиране дейностите по същия, докато тече производството по разглеждане на сигнала </a:t>
            </a:r>
            <a:r>
              <a:rPr lang="bg-BG" dirty="0">
                <a:latin typeface="Georgia" panose="02040502050405020303" pitchFamily="18" charset="0"/>
                <a:ea typeface="Calibri" panose="020F0502020204030204" pitchFamily="34" charset="0"/>
              </a:rPr>
              <a:t>за нередност</a:t>
            </a:r>
            <a:r>
              <a:rPr lang="bg-BG" dirty="0" smtClean="0">
                <a:latin typeface="Georgia" panose="02040502050405020303" pitchFamily="18" charset="0"/>
                <a:ea typeface="Calibri" panose="020F0502020204030204" pitchFamily="34" charset="0"/>
              </a:rPr>
              <a:t>.</a:t>
            </a:r>
            <a:endParaRPr lang="en-US" dirty="0">
              <a:latin typeface="Georgia" panose="02040502050405020303" pitchFamily="18" charset="0"/>
              <a:ea typeface="Calibri" panose="020F0502020204030204" pitchFamily="34" charset="0"/>
            </a:endParaRPr>
          </a:p>
          <a:p>
            <a:endParaRPr lang="en-US" dirty="0"/>
          </a:p>
        </p:txBody>
      </p:sp>
      <p:pic>
        <p:nvPicPr>
          <p:cNvPr id="5" name="Shape 3"/>
          <p:cNvPicPr/>
          <p:nvPr/>
        </p:nvPicPr>
        <p:blipFill>
          <a:blip r:embed="rId2"/>
          <a:stretch/>
        </p:blipFill>
        <p:spPr>
          <a:xfrm>
            <a:off x="1" y="2679700"/>
            <a:ext cx="2146300" cy="2246458"/>
          </a:xfrm>
          <a:prstGeom prst="rect">
            <a:avLst/>
          </a:prstGeom>
        </p:spPr>
      </p:pic>
    </p:spTree>
    <p:extLst>
      <p:ext uri="{BB962C8B-B14F-4D97-AF65-F5344CB8AC3E}">
        <p14:creationId xmlns:p14="http://schemas.microsoft.com/office/powerpoint/2010/main" val="421890477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941531"/>
            <a:ext cx="10772775" cy="1216200"/>
          </a:xfrm>
        </p:spPr>
        <p:txBody>
          <a:bodyPr>
            <a:normAutofit/>
          </a:bodyPr>
          <a:lstStyle/>
          <a:p>
            <a:pPr algn="ctr"/>
            <a:r>
              <a:rPr lang="ru-RU" sz="2400" b="1" dirty="0" smtClean="0">
                <a:solidFill>
                  <a:srgbClr val="0070C0"/>
                </a:solidFill>
                <a:latin typeface="Georgia" panose="02040502050405020303" pitchFamily="18" charset="0"/>
              </a:rPr>
              <a:t>Администриране на сигнали за нередности. </a:t>
            </a:r>
            <a:br>
              <a:rPr lang="ru-RU"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Общи условия</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1537855" y="2157730"/>
            <a:ext cx="9892526" cy="4217669"/>
          </a:xfrm>
        </p:spPr>
        <p:txBody>
          <a:bodyPr>
            <a:normAutofit/>
          </a:bodyPr>
          <a:lstStyle/>
          <a:p>
            <a:pPr algn="just">
              <a:lnSpc>
                <a:spcPct val="100000"/>
              </a:lnSpc>
            </a:pPr>
            <a:r>
              <a:rPr lang="ru-RU" sz="1800" dirty="0">
                <a:latin typeface="Georgia" panose="02040502050405020303" pitchFamily="18" charset="0"/>
              </a:rPr>
              <a:t>Процедурите по администриране на нередности започват по инициатива на Ръководителя на УО/НО или във връзка с получен сигнал за нередност. </a:t>
            </a:r>
            <a:endParaRPr lang="en-US" sz="1800" dirty="0" smtClean="0">
              <a:latin typeface="Georgia" panose="02040502050405020303" pitchFamily="18" charset="0"/>
            </a:endParaRPr>
          </a:p>
          <a:p>
            <a:pPr algn="just">
              <a:lnSpc>
                <a:spcPct val="100000"/>
              </a:lnSpc>
            </a:pPr>
            <a:r>
              <a:rPr lang="ru-RU" sz="1800" dirty="0" smtClean="0">
                <a:latin typeface="Georgia" panose="02040502050405020303" pitchFamily="18" charset="0"/>
              </a:rPr>
              <a:t>Всяко </a:t>
            </a:r>
            <a:r>
              <a:rPr lang="ru-RU" sz="1800" dirty="0">
                <a:latin typeface="Georgia" panose="02040502050405020303" pitchFamily="18" charset="0"/>
              </a:rPr>
              <a:t>физическо или юридическо лице може да подаде сигнал за нередност, като сигналите могат да бъдат устни и писмени. </a:t>
            </a:r>
            <a:endParaRPr lang="en-US" sz="1800" dirty="0" smtClean="0">
              <a:latin typeface="Georgia" panose="02040502050405020303" pitchFamily="18" charset="0"/>
            </a:endParaRPr>
          </a:p>
          <a:p>
            <a:pPr algn="just">
              <a:lnSpc>
                <a:spcPct val="100000"/>
              </a:lnSpc>
            </a:pPr>
            <a:r>
              <a:rPr lang="ru-RU" sz="1800" dirty="0" smtClean="0">
                <a:latin typeface="Georgia" panose="02040502050405020303" pitchFamily="18" charset="0"/>
              </a:rPr>
              <a:t>При </a:t>
            </a:r>
            <a:r>
              <a:rPr lang="ru-RU" sz="1800" dirty="0">
                <a:latin typeface="Georgia" panose="02040502050405020303" pitchFamily="18" charset="0"/>
              </a:rPr>
              <a:t>наличие на достатъчно данни за извършена нередност, служителите на дирекция „Управление на териториалното сътрудничество“, както и структурите, създадени по реда на Постановление № 15 от 16 Февруари 2022 г. за определяне на условията и реда за назначаване на български и чуждестранни граждани в съвместните структури и за определяне на система за осъществяване на Първо ниво на контрол по Програмите за териториално сътрудничество на Европейския съюз, в които Република България участва за периода 2021 - 2027 г. (Обн. ДВ. бр. 15 от 22 Февруари 2022 г.) са задължени да подават сигнали за нередности, и ползвайки утвърдените образци по съответната програма.</a:t>
            </a:r>
            <a:endParaRPr lang="en-US" sz="1800" dirty="0">
              <a:latin typeface="Georgia" panose="02040502050405020303" pitchFamily="18" charset="0"/>
            </a:endParaRPr>
          </a:p>
        </p:txBody>
      </p:sp>
      <p:pic>
        <p:nvPicPr>
          <p:cNvPr id="7" name="Shape 26"/>
          <p:cNvPicPr/>
          <p:nvPr/>
        </p:nvPicPr>
        <p:blipFill>
          <a:blip r:embed="rId2"/>
          <a:stretch/>
        </p:blipFill>
        <p:spPr>
          <a:xfrm>
            <a:off x="291402" y="3003628"/>
            <a:ext cx="1341120" cy="1733472"/>
          </a:xfrm>
          <a:prstGeom prst="rect">
            <a:avLst/>
          </a:prstGeom>
        </p:spPr>
      </p:pic>
      <p:pic>
        <p:nvPicPr>
          <p:cNvPr id="8" name="Shape 49"/>
          <p:cNvPicPr/>
          <p:nvPr/>
        </p:nvPicPr>
        <p:blipFill>
          <a:blip r:embed="rId3"/>
          <a:stretch/>
        </p:blipFill>
        <p:spPr>
          <a:xfrm>
            <a:off x="5807798" y="247035"/>
            <a:ext cx="835025" cy="835025"/>
          </a:xfrm>
          <a:prstGeom prst="rect">
            <a:avLst/>
          </a:prstGeom>
        </p:spPr>
      </p:pic>
    </p:spTree>
    <p:extLst>
      <p:ext uri="{BB962C8B-B14F-4D97-AF65-F5344CB8AC3E}">
        <p14:creationId xmlns:p14="http://schemas.microsoft.com/office/powerpoint/2010/main" val="273194592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606" y="743743"/>
            <a:ext cx="10772775" cy="1658198"/>
          </a:xfrm>
        </p:spPr>
        <p:txBody>
          <a:bodyPr/>
          <a:lstStyle/>
          <a:p>
            <a:pPr algn="ctr"/>
            <a:r>
              <a:rPr lang="ru-RU" sz="2400" b="1" dirty="0">
                <a:solidFill>
                  <a:srgbClr val="0070C0"/>
                </a:solidFill>
                <a:latin typeface="Georgia" panose="02040502050405020303" pitchFamily="18" charset="0"/>
              </a:rPr>
              <a:t>Администриране на сигнали за нередности.</a:t>
            </a:r>
            <a:br>
              <a:rPr lang="ru-RU" sz="2400" b="1" dirty="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Срокове</a:t>
            </a:r>
            <a:endParaRPr lang="en-US" dirty="0">
              <a:solidFill>
                <a:srgbClr val="FFC000"/>
              </a:solidFill>
            </a:endParaRPr>
          </a:p>
        </p:txBody>
      </p:sp>
      <p:sp>
        <p:nvSpPr>
          <p:cNvPr id="3" name="Content Placeholder 2"/>
          <p:cNvSpPr>
            <a:spLocks noGrp="1"/>
          </p:cNvSpPr>
          <p:nvPr>
            <p:ph idx="1"/>
          </p:nvPr>
        </p:nvSpPr>
        <p:spPr>
          <a:xfrm>
            <a:off x="667130" y="2608580"/>
            <a:ext cx="10753725" cy="3766185"/>
          </a:xfrm>
        </p:spPr>
        <p:txBody>
          <a:bodyPr/>
          <a:lstStyle/>
          <a:p>
            <a:pPr algn="just"/>
            <a:r>
              <a:rPr lang="ru-RU" sz="1800" dirty="0">
                <a:latin typeface="Georgia" panose="02040502050405020303" pitchFamily="18" charset="0"/>
              </a:rPr>
              <a:t>Проверката по всеки сигнал за нередност трябва да приключи в срока, определен в приложимите нормативни актове, с първа писмена оценка на Ръководителя на УО/НО относно наличието или липсата на нередност съгласно чл. 14, ал. 1 от НАНЕФСУ. </a:t>
            </a:r>
            <a:endParaRPr lang="ru-RU" sz="1800" dirty="0" smtClean="0">
              <a:latin typeface="Georgia" panose="02040502050405020303" pitchFamily="18" charset="0"/>
            </a:endParaRPr>
          </a:p>
          <a:p>
            <a:pPr algn="just"/>
            <a:r>
              <a:rPr lang="ru-RU" sz="1800" dirty="0" smtClean="0">
                <a:latin typeface="Georgia" panose="02040502050405020303" pitchFamily="18" charset="0"/>
              </a:rPr>
              <a:t>Проверката </a:t>
            </a:r>
            <a:r>
              <a:rPr lang="ru-RU" sz="1800" dirty="0">
                <a:latin typeface="Georgia" panose="02040502050405020303" pitchFamily="18" charset="0"/>
              </a:rPr>
              <a:t>по сигнал за нередност приключва в срок до 3 месеца от датата на получаването на сигнала с първата писмена </a:t>
            </a:r>
            <a:r>
              <a:rPr lang="ru-RU" sz="1800" dirty="0" smtClean="0">
                <a:latin typeface="Georgia" panose="02040502050405020303" pitchFamily="18" charset="0"/>
              </a:rPr>
              <a:t>оценка.</a:t>
            </a:r>
            <a:endParaRPr lang="ru-RU" sz="1800" dirty="0">
              <a:latin typeface="Georgia" panose="02040502050405020303" pitchFamily="18" charset="0"/>
            </a:endParaRPr>
          </a:p>
          <a:p>
            <a:pPr algn="just"/>
            <a:r>
              <a:rPr lang="ru-RU" sz="1800" dirty="0" smtClean="0">
                <a:latin typeface="Georgia" panose="02040502050405020303" pitchFamily="18" charset="0"/>
              </a:rPr>
              <a:t>При </a:t>
            </a:r>
            <a:r>
              <a:rPr lang="ru-RU" sz="1800" dirty="0">
                <a:latin typeface="Georgia" panose="02040502050405020303" pitchFamily="18" charset="0"/>
              </a:rPr>
              <a:t>правна и фактическа сложност, Ръководителят на УО/НО може еднократно да удължи срока на проверката с 45 дни съгласно нормативно установения срок. Удължаването на срока се прави след мотивирано писмено искане на лицето, на което е възложена проверката, в което се излагат причините, обуславящи фактическата и правната сложност на случая.</a:t>
            </a:r>
          </a:p>
          <a:p>
            <a:pPr algn="just"/>
            <a:endParaRPr lang="en-US" dirty="0"/>
          </a:p>
        </p:txBody>
      </p:sp>
      <p:pic>
        <p:nvPicPr>
          <p:cNvPr id="5" name="Shape 49"/>
          <p:cNvPicPr/>
          <p:nvPr/>
        </p:nvPicPr>
        <p:blipFill>
          <a:blip r:embed="rId2"/>
          <a:stretch/>
        </p:blipFill>
        <p:spPr>
          <a:xfrm>
            <a:off x="5807798" y="247035"/>
            <a:ext cx="835025" cy="835025"/>
          </a:xfrm>
          <a:prstGeom prst="rect">
            <a:avLst/>
          </a:prstGeom>
        </p:spPr>
      </p:pic>
    </p:spTree>
    <p:extLst>
      <p:ext uri="{BB962C8B-B14F-4D97-AF65-F5344CB8AC3E}">
        <p14:creationId xmlns:p14="http://schemas.microsoft.com/office/powerpoint/2010/main" val="42277678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7224" y="1235947"/>
            <a:ext cx="10772775" cy="921784"/>
          </a:xfrm>
        </p:spPr>
        <p:txBody>
          <a:bodyPr>
            <a:normAutofit/>
          </a:bodyPr>
          <a:lstStyle/>
          <a:p>
            <a:pPr algn="ctr"/>
            <a:r>
              <a:rPr lang="ru-RU" sz="2400" b="1" dirty="0">
                <a:solidFill>
                  <a:srgbClr val="0070C0"/>
                </a:solidFill>
                <a:latin typeface="Georgia" panose="02040502050405020303" pitchFamily="18" charset="0"/>
              </a:rPr>
              <a:t>Администриране на сигнали за </a:t>
            </a:r>
            <a:r>
              <a:rPr lang="ru-RU" sz="2400" b="1" dirty="0" smtClean="0">
                <a:solidFill>
                  <a:srgbClr val="0070C0"/>
                </a:solidFill>
                <a:latin typeface="Georgia" panose="02040502050405020303" pitchFamily="18" charset="0"/>
              </a:rPr>
              <a:t>нередности. </a:t>
            </a:r>
            <a:br>
              <a:rPr lang="ru-RU"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Срокове</a:t>
            </a:r>
            <a:endParaRPr lang="en-US" sz="24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676656" y="2011680"/>
            <a:ext cx="10753725" cy="4439920"/>
          </a:xfrm>
        </p:spPr>
        <p:txBody>
          <a:bodyPr>
            <a:normAutofit/>
          </a:bodyPr>
          <a:lstStyle/>
          <a:p>
            <a:pPr marL="0" indent="0" algn="just">
              <a:buNone/>
            </a:pPr>
            <a:endParaRPr lang="en-US" sz="3200" dirty="0" smtClean="0">
              <a:solidFill>
                <a:srgbClr val="FF0000"/>
              </a:solidFill>
            </a:endParaRPr>
          </a:p>
          <a:p>
            <a:pPr marL="0" indent="0" algn="just">
              <a:buNone/>
            </a:pPr>
            <a:r>
              <a:rPr lang="ru-RU" sz="1800" dirty="0" smtClean="0">
                <a:latin typeface="Georgia" panose="02040502050405020303" pitchFamily="18" charset="0"/>
              </a:rPr>
              <a:t>При </a:t>
            </a:r>
            <a:r>
              <a:rPr lang="ru-RU" sz="1800" dirty="0">
                <a:latin typeface="Georgia" panose="02040502050405020303" pitchFamily="18" charset="0"/>
              </a:rPr>
              <a:t>извършването на проверка по сигнали за нередности се прилагат следните способи: вземане на писмени сведения от лица (в това число и от подателя на сигнала и от лицата обект на проверката), извършване на проверка на място, назначаване на експертизи, изискване на становища от други компетентни органи, изискване на информация и документи от други органи, юридически и физически лица, проверка в публични регистри, както и всякакви други действия, извършването на които би допринесло за изясняване на обстоятелствата, посочени в сигнала</a:t>
            </a:r>
            <a:r>
              <a:rPr lang="ru-RU" sz="1800" dirty="0" smtClean="0">
                <a:latin typeface="Georgia" panose="02040502050405020303" pitchFamily="18" charset="0"/>
              </a:rPr>
              <a:t>.</a:t>
            </a:r>
          </a:p>
          <a:p>
            <a:pPr marL="0" indent="0" algn="just">
              <a:buNone/>
            </a:pPr>
            <a:r>
              <a:rPr lang="ru-RU" sz="1800" dirty="0">
                <a:latin typeface="Georgia" panose="02040502050405020303" pitchFamily="18" charset="0"/>
              </a:rPr>
              <a:t>В случаите, в които сигналът за нередност съдържа информация за съмнение за измама, в която участва Ръководителя на УО/НО, същият се подава на съответните правоохранителни органи, с копие до директора на дирекция АФКОС</a:t>
            </a:r>
            <a:r>
              <a:rPr lang="ru-RU" sz="1800" dirty="0" smtClean="0">
                <a:latin typeface="Georgia" panose="02040502050405020303" pitchFamily="18" charset="0"/>
              </a:rPr>
              <a:t>.</a:t>
            </a:r>
          </a:p>
        </p:txBody>
      </p:sp>
      <p:pic>
        <p:nvPicPr>
          <p:cNvPr id="6" name="Shape 49"/>
          <p:cNvPicPr/>
          <p:nvPr/>
        </p:nvPicPr>
        <p:blipFill>
          <a:blip r:embed="rId2"/>
          <a:stretch/>
        </p:blipFill>
        <p:spPr>
          <a:xfrm>
            <a:off x="5741988" y="371276"/>
            <a:ext cx="835025" cy="835025"/>
          </a:xfrm>
          <a:prstGeom prst="rect">
            <a:avLst/>
          </a:prstGeom>
        </p:spPr>
      </p:pic>
    </p:spTree>
    <p:extLst>
      <p:ext uri="{BB962C8B-B14F-4D97-AF65-F5344CB8AC3E}">
        <p14:creationId xmlns:p14="http://schemas.microsoft.com/office/powerpoint/2010/main" val="38388790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ru-RU" sz="2400" b="1" dirty="0">
                <a:solidFill>
                  <a:srgbClr val="0070C0"/>
                </a:solidFill>
                <a:latin typeface="Georgia" panose="02040502050405020303" pitchFamily="18" charset="0"/>
              </a:rPr>
              <a:t>Администриране на сигнали за </a:t>
            </a:r>
            <a:r>
              <a:rPr lang="ru-RU" sz="2400" b="1" dirty="0" smtClean="0">
                <a:solidFill>
                  <a:srgbClr val="0070C0"/>
                </a:solidFill>
                <a:latin typeface="Georgia" panose="02040502050405020303" pitchFamily="18" charset="0"/>
              </a:rPr>
              <a:t>нередности. </a:t>
            </a:r>
            <a:br>
              <a:rPr lang="ru-RU" sz="2400" b="1" dirty="0" smtClean="0">
                <a:solidFill>
                  <a:srgbClr val="0070C0"/>
                </a:solidFill>
                <a:latin typeface="Georgia" panose="02040502050405020303" pitchFamily="18" charset="0"/>
              </a:rPr>
            </a:br>
            <a:r>
              <a:rPr lang="ru-RU" sz="2400" b="1" dirty="0" smtClean="0">
                <a:solidFill>
                  <a:srgbClr val="FFC000"/>
                </a:solidFill>
                <a:latin typeface="Georgia" panose="02040502050405020303" pitchFamily="18" charset="0"/>
              </a:rPr>
              <a:t>Приключване</a:t>
            </a:r>
            <a:endParaRPr lang="en-US" dirty="0">
              <a:solidFill>
                <a:srgbClr val="FFC000"/>
              </a:solidFill>
              <a:latin typeface="Georgia" panose="02040502050405020303" pitchFamily="18" charset="0"/>
            </a:endParaRPr>
          </a:p>
        </p:txBody>
      </p:sp>
      <p:sp>
        <p:nvSpPr>
          <p:cNvPr id="5" name="Content Placeholder 4"/>
          <p:cNvSpPr>
            <a:spLocks noGrp="1"/>
          </p:cNvSpPr>
          <p:nvPr>
            <p:ph idx="1"/>
          </p:nvPr>
        </p:nvSpPr>
        <p:spPr/>
        <p:txBody>
          <a:bodyPr>
            <a:normAutofit/>
          </a:bodyPr>
          <a:lstStyle/>
          <a:p>
            <a:pPr algn="just"/>
            <a:r>
              <a:rPr lang="ru-RU" sz="1800" dirty="0">
                <a:latin typeface="Georgia" panose="02040502050405020303" pitchFamily="18" charset="0"/>
              </a:rPr>
              <a:t>В </a:t>
            </a:r>
            <a:r>
              <a:rPr lang="ru-RU" sz="1800" dirty="0" smtClean="0">
                <a:latin typeface="Georgia" panose="02040502050405020303" pitchFamily="18" charset="0"/>
              </a:rPr>
              <a:t>случай, </a:t>
            </a:r>
            <a:r>
              <a:rPr lang="ru-RU" sz="1800" dirty="0">
                <a:latin typeface="Georgia" panose="02040502050405020303" pitchFamily="18" charset="0"/>
              </a:rPr>
              <a:t>че не са налице основания за приключване на сигнала с липса на нередност, </a:t>
            </a:r>
            <a:r>
              <a:rPr lang="ru-RU" sz="1800" dirty="0" smtClean="0">
                <a:latin typeface="Georgia" panose="02040502050405020303" pitchFamily="18" charset="0"/>
              </a:rPr>
              <a:t>се изготвя </a:t>
            </a:r>
            <a:r>
              <a:rPr lang="ru-RU" sz="1800" dirty="0">
                <a:latin typeface="Georgia" panose="02040502050405020303" pitchFamily="18" charset="0"/>
              </a:rPr>
              <a:t>писмо за уведомяване на бенефициера на основание чл. 73, ал. 2 от ЗУСЕФСУ. </a:t>
            </a:r>
            <a:endParaRPr lang="ru-RU" sz="1800" dirty="0" smtClean="0">
              <a:latin typeface="Georgia" panose="02040502050405020303" pitchFamily="18" charset="0"/>
            </a:endParaRPr>
          </a:p>
          <a:p>
            <a:pPr algn="just"/>
            <a:r>
              <a:rPr lang="ru-RU" sz="1800" dirty="0" smtClean="0">
                <a:latin typeface="Georgia" panose="02040502050405020303" pitchFamily="18" charset="0"/>
              </a:rPr>
              <a:t>За бенефициера тече 2 – седмичен срок за възражение, след което се извършва анализ на постъпилите възражения/становище и прилежаща документация.</a:t>
            </a:r>
          </a:p>
          <a:p>
            <a:pPr algn="just"/>
            <a:r>
              <a:rPr lang="ru-RU" sz="1800" dirty="0" smtClean="0">
                <a:latin typeface="Georgia" panose="02040502050405020303" pitchFamily="18" charset="0"/>
              </a:rPr>
              <a:t>В случай, че не са представени убедителни доказателства от страна на бенефциера за установяване на липса на нарушение се пристъпва към издаване на акта </a:t>
            </a:r>
            <a:r>
              <a:rPr lang="ru-RU" sz="1800" dirty="0">
                <a:latin typeface="Georgia" panose="02040502050405020303" pitchFamily="18" charset="0"/>
              </a:rPr>
              <a:t>по </a:t>
            </a:r>
            <a:r>
              <a:rPr lang="ru-RU" sz="1800" dirty="0" smtClean="0">
                <a:latin typeface="Georgia" panose="02040502050405020303" pitchFamily="18" charset="0"/>
              </a:rPr>
              <a:t>чл</a:t>
            </a:r>
            <a:r>
              <a:rPr lang="ru-RU" sz="1800" dirty="0">
                <a:latin typeface="Georgia" panose="02040502050405020303" pitchFamily="18" charset="0"/>
              </a:rPr>
              <a:t>. 14, ал. 4 от НАНЕФСУ </a:t>
            </a:r>
            <a:r>
              <a:rPr lang="ru-RU" sz="1800" dirty="0" smtClean="0">
                <a:latin typeface="Georgia" panose="02040502050405020303" pitchFamily="18" charset="0"/>
              </a:rPr>
              <a:t>по </a:t>
            </a:r>
            <a:r>
              <a:rPr lang="ru-RU" sz="1800" dirty="0">
                <a:latin typeface="Georgia" panose="02040502050405020303" pitchFamily="18" charset="0"/>
              </a:rPr>
              <a:t>реда на чл. 14, ал. 2 – </a:t>
            </a:r>
            <a:r>
              <a:rPr lang="ru-RU" sz="1800" dirty="0" smtClean="0">
                <a:latin typeface="Georgia" panose="02040502050405020303" pitchFamily="18" charset="0"/>
              </a:rPr>
              <a:t>7 от Вътрешните правила за администриране на нередности в дирекция УТС. </a:t>
            </a:r>
            <a:r>
              <a:rPr lang="ru-RU" sz="1800" dirty="0">
                <a:latin typeface="Georgia" panose="02040502050405020303" pitchFamily="18" charset="0"/>
              </a:rPr>
              <a:t>Ако в Д УТС не е постъпила обратна разписка за връчване на акта, но е налична жалба срещу него, актът се счита за връчен на датата на изпращане на жалбата от страна на бенефициера</a:t>
            </a:r>
            <a:r>
              <a:rPr lang="ru-RU" sz="1800" dirty="0" smtClean="0">
                <a:latin typeface="Georgia" panose="02040502050405020303" pitchFamily="18" charset="0"/>
              </a:rPr>
              <a:t>.</a:t>
            </a:r>
          </a:p>
          <a:p>
            <a:r>
              <a:rPr lang="bg-BG" sz="1800" dirty="0" smtClean="0">
                <a:latin typeface="Georgia" panose="02040502050405020303" pitchFamily="18" charset="0"/>
              </a:rPr>
              <a:t>След получаване на решение за определяне на финансова корекция </a:t>
            </a:r>
            <a:r>
              <a:rPr lang="bg-BG" sz="1800" dirty="0" err="1" smtClean="0">
                <a:latin typeface="Georgia" panose="02040502050405020303" pitchFamily="18" charset="0"/>
              </a:rPr>
              <a:t>бенефициерът</a:t>
            </a:r>
            <a:r>
              <a:rPr lang="bg-BG" sz="1800" dirty="0" smtClean="0">
                <a:latin typeface="Georgia" panose="02040502050405020303" pitchFamily="18" charset="0"/>
              </a:rPr>
              <a:t> има възможност да обжалва пред съответния административен съд акта на УО/НО.</a:t>
            </a:r>
            <a:endParaRPr lang="en-US" sz="1800" dirty="0">
              <a:latin typeface="Georgia" panose="02040502050405020303" pitchFamily="18" charset="0"/>
            </a:endParaRPr>
          </a:p>
        </p:txBody>
      </p:sp>
      <p:sp>
        <p:nvSpPr>
          <p:cNvPr id="4" name="Rectangle 3"/>
          <p:cNvSpPr/>
          <p:nvPr/>
        </p:nvSpPr>
        <p:spPr>
          <a:xfrm>
            <a:off x="1136343" y="1826697"/>
            <a:ext cx="9543494" cy="369332"/>
          </a:xfrm>
          <a:prstGeom prst="rect">
            <a:avLst/>
          </a:prstGeom>
        </p:spPr>
        <p:txBody>
          <a:bodyPr wrap="square">
            <a:spAutoFit/>
          </a:bodyPr>
          <a:lstStyle/>
          <a:p>
            <a:pPr algn="ctr"/>
            <a:endParaRPr lang="en-US" b="1" dirty="0" smtClean="0">
              <a:solidFill>
                <a:srgbClr val="4007A2"/>
              </a:solidFill>
              <a:latin typeface="-apple-system"/>
            </a:endParaRPr>
          </a:p>
        </p:txBody>
      </p:sp>
    </p:spTree>
    <p:extLst>
      <p:ext uri="{BB962C8B-B14F-4D97-AF65-F5344CB8AC3E}">
        <p14:creationId xmlns:p14="http://schemas.microsoft.com/office/powerpoint/2010/main" val="114380981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4589755"/>
          </a:xfrm>
          <a:solidFill>
            <a:srgbClr val="FFC000"/>
          </a:solidFill>
        </p:spPr>
        <p:txBody>
          <a:bodyPr>
            <a:normAutofit/>
          </a:bodyPr>
          <a:lstStyle/>
          <a:p>
            <a:pPr algn="ctr"/>
            <a:r>
              <a:rPr lang="en-US" sz="2800" b="1" dirty="0" smtClean="0">
                <a:solidFill>
                  <a:srgbClr val="0070C0"/>
                </a:solidFill>
                <a:latin typeface="Georgia" panose="02040502050405020303" pitchFamily="18" charset="0"/>
              </a:rPr>
              <a:t/>
            </a:r>
            <a:br>
              <a:rPr lang="en-US" sz="2800" b="1" dirty="0" smtClean="0">
                <a:solidFill>
                  <a:srgbClr val="0070C0"/>
                </a:solidFill>
                <a:latin typeface="Georgia" panose="02040502050405020303" pitchFamily="18" charset="0"/>
              </a:rPr>
            </a:br>
            <a:r>
              <a:rPr lang="en-US" sz="2800" b="1" dirty="0">
                <a:solidFill>
                  <a:srgbClr val="0070C0"/>
                </a:solidFill>
                <a:latin typeface="Georgia" panose="02040502050405020303" pitchFamily="18" charset="0"/>
              </a:rPr>
              <a:t/>
            </a:r>
            <a:br>
              <a:rPr lang="en-US" sz="2800" b="1" dirty="0">
                <a:solidFill>
                  <a:srgbClr val="0070C0"/>
                </a:solidFill>
                <a:latin typeface="Georgia" panose="02040502050405020303" pitchFamily="18" charset="0"/>
              </a:rPr>
            </a:br>
            <a:r>
              <a:rPr lang="en-US" sz="2800" b="1" dirty="0" smtClean="0">
                <a:solidFill>
                  <a:srgbClr val="0070C0"/>
                </a:solidFill>
                <a:latin typeface="Georgia" panose="02040502050405020303" pitchFamily="18" charset="0"/>
              </a:rPr>
              <a:t/>
            </a:r>
            <a:br>
              <a:rPr lang="en-US" sz="2800" b="1" dirty="0" smtClean="0">
                <a:solidFill>
                  <a:srgbClr val="0070C0"/>
                </a:solidFill>
                <a:latin typeface="Georgia" panose="02040502050405020303" pitchFamily="18" charset="0"/>
              </a:rPr>
            </a:br>
            <a:r>
              <a:rPr lang="en-US" sz="2800" b="1" dirty="0">
                <a:solidFill>
                  <a:srgbClr val="0070C0"/>
                </a:solidFill>
                <a:latin typeface="Georgia" panose="02040502050405020303" pitchFamily="18" charset="0"/>
              </a:rPr>
              <a:t/>
            </a:r>
            <a:br>
              <a:rPr lang="en-US" sz="2800" b="1" dirty="0">
                <a:solidFill>
                  <a:srgbClr val="0070C0"/>
                </a:solidFill>
                <a:latin typeface="Georgia" panose="02040502050405020303" pitchFamily="18" charset="0"/>
              </a:rPr>
            </a:br>
            <a:r>
              <a:rPr lang="en-US" sz="2800" b="1" dirty="0" smtClean="0">
                <a:solidFill>
                  <a:srgbClr val="0070C0"/>
                </a:solidFill>
                <a:latin typeface="Georgia" panose="02040502050405020303" pitchFamily="18" charset="0"/>
              </a:rPr>
              <a:t/>
            </a:r>
            <a:br>
              <a:rPr lang="en-US" sz="2800" b="1" dirty="0" smtClean="0">
                <a:solidFill>
                  <a:srgbClr val="0070C0"/>
                </a:solidFill>
                <a:latin typeface="Georgia" panose="02040502050405020303" pitchFamily="18" charset="0"/>
              </a:rPr>
            </a:br>
            <a:r>
              <a:rPr lang="en-US" sz="2800" b="1" dirty="0">
                <a:solidFill>
                  <a:srgbClr val="0070C0"/>
                </a:solidFill>
                <a:latin typeface="Georgia" panose="02040502050405020303" pitchFamily="18" charset="0"/>
              </a:rPr>
              <a:t/>
            </a:r>
            <a:br>
              <a:rPr lang="en-US" sz="2800" b="1" dirty="0">
                <a:solidFill>
                  <a:srgbClr val="0070C0"/>
                </a:solidFill>
                <a:latin typeface="Georgia" panose="02040502050405020303" pitchFamily="18" charset="0"/>
              </a:rPr>
            </a:br>
            <a:r>
              <a:rPr lang="bg-BG" sz="2800" b="1" dirty="0" smtClean="0">
                <a:solidFill>
                  <a:srgbClr val="0070C0"/>
                </a:solidFill>
                <a:latin typeface="Georgia" panose="02040502050405020303" pitchFamily="18" charset="0"/>
              </a:rPr>
              <a:t>Благодаря Ви!</a:t>
            </a:r>
            <a:endParaRPr lang="bg-BG" sz="2800" b="1" cap="none" dirty="0">
              <a:latin typeface="Georgia" panose="02040502050405020303" pitchFamily="18" charset="0"/>
            </a:endParaRPr>
          </a:p>
        </p:txBody>
      </p:sp>
    </p:spTree>
    <p:extLst>
      <p:ext uri="{BB962C8B-B14F-4D97-AF65-F5344CB8AC3E}">
        <p14:creationId xmlns:p14="http://schemas.microsoft.com/office/powerpoint/2010/main" val="1970635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31922"/>
            <a:ext cx="12192000" cy="1378450"/>
          </a:xfrm>
        </p:spPr>
        <p:txBody>
          <a:bodyPr>
            <a:normAutofit/>
          </a:bodyPr>
          <a:lstStyle/>
          <a:p>
            <a:pPr algn="ctr"/>
            <a:r>
              <a:rPr lang="ru-RU" sz="2800" b="1" dirty="0" smtClean="0">
                <a:solidFill>
                  <a:srgbClr val="0070C0"/>
                </a:solidFill>
                <a:latin typeface="Georgia" panose="02040502050405020303" pitchFamily="18" charset="0"/>
              </a:rPr>
              <a:t>Определяне </a:t>
            </a:r>
            <a:r>
              <a:rPr lang="ru-RU" sz="2800" b="1" dirty="0">
                <a:solidFill>
                  <a:srgbClr val="0070C0"/>
                </a:solidFill>
                <a:latin typeface="Georgia" panose="02040502050405020303" pitchFamily="18" charset="0"/>
              </a:rPr>
              <a:t>на реда за </a:t>
            </a:r>
            <a:r>
              <a:rPr lang="ru-RU" sz="2800" b="1" dirty="0" smtClean="0">
                <a:solidFill>
                  <a:srgbClr val="0070C0"/>
                </a:solidFill>
                <a:latin typeface="Georgia" panose="02040502050405020303" pitchFamily="18" charset="0"/>
              </a:rPr>
              <a:t>възлагане.</a:t>
            </a:r>
            <a:br>
              <a:rPr lang="ru-RU" sz="2800" b="1" dirty="0" smtClean="0">
                <a:solidFill>
                  <a:srgbClr val="0070C0"/>
                </a:solidFill>
                <a:latin typeface="Georgia" panose="02040502050405020303" pitchFamily="18" charset="0"/>
              </a:rPr>
            </a:br>
            <a:r>
              <a:rPr lang="ru-RU" sz="2800" b="1" dirty="0" smtClean="0">
                <a:solidFill>
                  <a:srgbClr val="FFC000"/>
                </a:solidFill>
                <a:latin typeface="Georgia" panose="02040502050405020303" pitchFamily="18" charset="0"/>
              </a:rPr>
              <a:t>Често допускани грешки</a:t>
            </a:r>
            <a:endParaRPr lang="en-US" sz="2800" b="1" dirty="0">
              <a:solidFill>
                <a:srgbClr val="FFC000"/>
              </a:solidFill>
              <a:latin typeface="Georgia" panose="02040502050405020303" pitchFamily="18" charset="0"/>
            </a:endParaRPr>
          </a:p>
        </p:txBody>
      </p:sp>
      <p:sp>
        <p:nvSpPr>
          <p:cNvPr id="3" name="Content Placeholder 2"/>
          <p:cNvSpPr>
            <a:spLocks noGrp="1"/>
          </p:cNvSpPr>
          <p:nvPr>
            <p:ph idx="1"/>
          </p:nvPr>
        </p:nvSpPr>
        <p:spPr>
          <a:xfrm>
            <a:off x="4834547" y="1854200"/>
            <a:ext cx="7065353" cy="5359400"/>
          </a:xfrm>
        </p:spPr>
        <p:txBody>
          <a:bodyPr>
            <a:normAutofit/>
          </a:bodyPr>
          <a:lstStyle/>
          <a:p>
            <a:pPr algn="just"/>
            <a:r>
              <a:rPr lang="ru-RU" dirty="0">
                <a:latin typeface="Georgia" panose="02040502050405020303" pitchFamily="18" charset="0"/>
              </a:rPr>
              <a:t>- </a:t>
            </a:r>
            <a:r>
              <a:rPr lang="ru-RU" dirty="0" smtClean="0">
                <a:solidFill>
                  <a:schemeClr val="tx1"/>
                </a:solidFill>
                <a:latin typeface="Georgia" panose="02040502050405020303" pitchFamily="18" charset="0"/>
              </a:rPr>
              <a:t>директно </a:t>
            </a:r>
            <a:r>
              <a:rPr lang="ru-RU" dirty="0">
                <a:latin typeface="Georgia" panose="02040502050405020303" pitchFamily="18" charset="0"/>
              </a:rPr>
              <a:t>възлагане без правно основание;</a:t>
            </a:r>
          </a:p>
          <a:p>
            <a:pPr algn="just"/>
            <a:r>
              <a:rPr lang="ru-RU" dirty="0">
                <a:latin typeface="Georgia" panose="02040502050405020303" pitchFamily="18" charset="0"/>
              </a:rPr>
              <a:t>- възлагане при прилагане на ред, относим за по-ниски стойности;</a:t>
            </a:r>
          </a:p>
          <a:p>
            <a:pPr algn="just"/>
            <a:r>
              <a:rPr lang="ru-RU" dirty="0">
                <a:latin typeface="Georgia" panose="02040502050405020303" pitchFamily="18" charset="0"/>
              </a:rPr>
              <a:t>- разделено възлагане, в резултат на което се прилага ред, относим </a:t>
            </a:r>
            <a:r>
              <a:rPr lang="ru-RU" dirty="0" smtClean="0">
                <a:latin typeface="Georgia" panose="02040502050405020303" pitchFamily="18" charset="0"/>
              </a:rPr>
              <a:t>за </a:t>
            </a:r>
            <a:r>
              <a:rPr lang="ru-RU" dirty="0">
                <a:latin typeface="Georgia" panose="02040502050405020303" pitchFamily="18" charset="0"/>
              </a:rPr>
              <a:t>по-ниски стойности;</a:t>
            </a:r>
          </a:p>
          <a:p>
            <a:pPr algn="just"/>
            <a:r>
              <a:rPr lang="ru-RU" dirty="0">
                <a:latin typeface="Georgia" panose="02040502050405020303" pitchFamily="18" charset="0"/>
              </a:rPr>
              <a:t>- възлагане на допълнителни дейности по договори за поръчка, </a:t>
            </a:r>
            <a:r>
              <a:rPr lang="ru-RU" dirty="0" smtClean="0">
                <a:latin typeface="Georgia" panose="02040502050405020303" pitchFamily="18" charset="0"/>
              </a:rPr>
              <a:t>които </a:t>
            </a:r>
            <a:r>
              <a:rPr lang="ru-RU" dirty="0">
                <a:latin typeface="Georgia" panose="02040502050405020303" pitchFamily="18" charset="0"/>
              </a:rPr>
              <a:t>не са част от предмета им – при рамкови споразумения, при </a:t>
            </a:r>
            <a:r>
              <a:rPr lang="ru-RU" dirty="0" smtClean="0">
                <a:latin typeface="Georgia" panose="02040502050405020303" pitchFamily="18" charset="0"/>
              </a:rPr>
              <a:t>възлагане </a:t>
            </a:r>
            <a:r>
              <a:rPr lang="ru-RU" dirty="0">
                <a:latin typeface="Georgia" panose="02040502050405020303" pitchFamily="18" charset="0"/>
              </a:rPr>
              <a:t>на непредвидени дейности, които не отговарят на </a:t>
            </a:r>
            <a:r>
              <a:rPr lang="ru-RU" dirty="0" smtClean="0">
                <a:latin typeface="Georgia" panose="02040502050405020303" pitchFamily="18" charset="0"/>
              </a:rPr>
              <a:t>правните </a:t>
            </a:r>
            <a:r>
              <a:rPr lang="ru-RU" dirty="0">
                <a:latin typeface="Georgia" panose="02040502050405020303" pitchFamily="18" charset="0"/>
              </a:rPr>
              <a:t>условия;</a:t>
            </a:r>
          </a:p>
          <a:p>
            <a:pPr algn="just"/>
            <a:r>
              <a:rPr lang="ru-RU" dirty="0">
                <a:latin typeface="Georgia" panose="02040502050405020303" pitchFamily="18" charset="0"/>
              </a:rPr>
              <a:t>- прилагане на изключение, за което не са налице доказателства;</a:t>
            </a:r>
          </a:p>
          <a:p>
            <a:endParaRPr lang="en-US" dirty="0"/>
          </a:p>
        </p:txBody>
      </p:sp>
      <p:pic>
        <p:nvPicPr>
          <p:cNvPr id="4" name="Picture 3"/>
          <p:cNvPicPr>
            <a:picLocks noChangeAspect="1"/>
          </p:cNvPicPr>
          <p:nvPr/>
        </p:nvPicPr>
        <p:blipFill>
          <a:blip r:embed="rId2"/>
          <a:stretch>
            <a:fillRect/>
          </a:stretch>
        </p:blipFill>
        <p:spPr>
          <a:xfrm>
            <a:off x="0" y="2235548"/>
            <a:ext cx="4834547" cy="368230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651"/>
            <a:ext cx="3035456" cy="927148"/>
          </a:xfrm>
          <a:prstGeom prst="rect">
            <a:avLst/>
          </a:prstGeom>
        </p:spPr>
      </p:pic>
    </p:spTree>
    <p:extLst>
      <p:ext uri="{BB962C8B-B14F-4D97-AF65-F5344CB8AC3E}">
        <p14:creationId xmlns:p14="http://schemas.microsoft.com/office/powerpoint/2010/main" val="581012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73" y="476225"/>
            <a:ext cx="12192000" cy="1378450"/>
          </a:xfrm>
        </p:spPr>
        <p:txBody>
          <a:bodyPr>
            <a:noAutofit/>
          </a:bodyPr>
          <a:lstStyle/>
          <a:p>
            <a:pPr algn="ctr"/>
            <a:r>
              <a:rPr lang="bg-BG" sz="2400" b="1" dirty="0" smtClean="0">
                <a:solidFill>
                  <a:srgbClr val="0070C0"/>
                </a:solidFill>
                <a:latin typeface="Georgia" panose="02040502050405020303" pitchFamily="18" charset="0"/>
              </a:rPr>
              <a:t>Типове нередности</a:t>
            </a:r>
            <a:endParaRPr lang="en-US" sz="2400" b="1" dirty="0">
              <a:solidFill>
                <a:srgbClr val="0070C0"/>
              </a:solidFill>
              <a:latin typeface="Georgia" panose="02040502050405020303" pitchFamily="18" charset="0"/>
            </a:endParaRPr>
          </a:p>
        </p:txBody>
      </p:sp>
      <p:sp>
        <p:nvSpPr>
          <p:cNvPr id="3" name="Content Placeholder 2"/>
          <p:cNvSpPr>
            <a:spLocks noGrp="1"/>
          </p:cNvSpPr>
          <p:nvPr>
            <p:ph idx="1"/>
          </p:nvPr>
        </p:nvSpPr>
        <p:spPr>
          <a:xfrm>
            <a:off x="394855" y="1498600"/>
            <a:ext cx="11544300" cy="5359400"/>
          </a:xfrm>
        </p:spPr>
        <p:txBody>
          <a:bodyPr>
            <a:normAutofit fontScale="92500" lnSpcReduction="20000"/>
          </a:bodyPr>
          <a:lstStyle/>
          <a:p>
            <a:pPr algn="just"/>
            <a:r>
              <a:rPr lang="ru-RU" dirty="0">
                <a:latin typeface="Georgia" panose="02040502050405020303" pitchFamily="18" charset="0"/>
              </a:rPr>
              <a:t>Типовете нередности в областта на обществените поръчки </a:t>
            </a:r>
            <a:r>
              <a:rPr lang="ru-RU" dirty="0" smtClean="0">
                <a:latin typeface="Georgia" panose="02040502050405020303" pitchFamily="18" charset="0"/>
              </a:rPr>
              <a:t>са </a:t>
            </a:r>
            <a:r>
              <a:rPr lang="ru-RU" dirty="0">
                <a:latin typeface="Georgia" panose="02040502050405020303" pitchFamily="18" charset="0"/>
              </a:rPr>
              <a:t>уредени </a:t>
            </a:r>
            <a:r>
              <a:rPr lang="ru-RU" dirty="0" smtClean="0">
                <a:latin typeface="Georgia" panose="02040502050405020303" pitchFamily="18" charset="0"/>
              </a:rPr>
              <a:t>в:</a:t>
            </a:r>
          </a:p>
          <a:p>
            <a:pPr algn="just"/>
            <a:r>
              <a:rPr lang="ru-RU" dirty="0">
                <a:latin typeface="Georgia" panose="02040502050405020303" pitchFamily="18" charset="0"/>
              </a:rPr>
              <a:t>●</a:t>
            </a:r>
            <a:r>
              <a:rPr lang="ru-RU" dirty="0" smtClean="0">
                <a:latin typeface="Georgia" panose="02040502050405020303" pitchFamily="18" charset="0"/>
              </a:rPr>
              <a:t> </a:t>
            </a:r>
            <a:r>
              <a:rPr lang="ru-RU" b="1" dirty="0">
                <a:latin typeface="Georgia" panose="02040502050405020303" pitchFamily="18" charset="0"/>
              </a:rPr>
              <a:t>Насоките за определяне на финансови корекции, които се правят върху разходите, финансирани от ЕС, при несъответствие с правилата за възлагане на обществени поръчки, приети с решение на Европейската комисия от 14.05.2019 г (наричани Насоките на ЕК от 14.05.2019 г</a:t>
            </a:r>
            <a:r>
              <a:rPr lang="ru-RU" b="1" dirty="0" smtClean="0">
                <a:latin typeface="Georgia" panose="02040502050405020303" pitchFamily="18" charset="0"/>
              </a:rPr>
              <a:t>.) и</a:t>
            </a:r>
          </a:p>
          <a:p>
            <a:pPr algn="just"/>
            <a:r>
              <a:rPr lang="ru-RU" b="1" dirty="0">
                <a:latin typeface="Georgia" panose="02040502050405020303" pitchFamily="18" charset="0"/>
              </a:rPr>
              <a:t>● </a:t>
            </a:r>
            <a:r>
              <a:rPr lang="ru-RU" b="1" dirty="0" smtClean="0">
                <a:latin typeface="Georgia" panose="02040502050405020303" pitchFamily="18" charset="0"/>
              </a:rPr>
              <a:t>Наредбата </a:t>
            </a:r>
            <a:r>
              <a:rPr lang="ru-RU" b="1" dirty="0">
                <a:latin typeface="Georgia" panose="02040502050405020303" pitchFamily="18" charset="0"/>
              </a:rPr>
              <a:t>за посочване на нередности, представляващи основания за извършване на финансови корекции, и процентните показатели за определяне размера на финансовите корекции по реда на </a:t>
            </a:r>
            <a:r>
              <a:rPr lang="ru-RU" b="1" dirty="0" smtClean="0">
                <a:latin typeface="Georgia" panose="02040502050405020303" pitchFamily="18" charset="0"/>
              </a:rPr>
              <a:t>ЗУСЕСИФ (обн</a:t>
            </a:r>
            <a:r>
              <a:rPr lang="ru-RU" b="1" dirty="0">
                <a:latin typeface="Georgia" panose="02040502050405020303" pitchFamily="18" charset="0"/>
              </a:rPr>
              <a:t>. ДВ. бр.27 от 31 март 2017г., изм. ДВ. бр.68 от 22 август 2017г., изм. ДВ. бр.67 от 23 август 2019г., изм. и доп. ДВ. бр.19 от 6 март 2020г., доп. ДВ. бр.102 от 23 декември 2022г., </a:t>
            </a:r>
            <a:r>
              <a:rPr lang="ru-RU" b="1" u="sng" dirty="0">
                <a:latin typeface="Georgia" panose="02040502050405020303" pitchFamily="18" charset="0"/>
              </a:rPr>
              <a:t>изм. и доп. ДВ. бр.59 от 12 юли 2024г</a:t>
            </a:r>
            <a:r>
              <a:rPr lang="ru-RU" b="1" u="sng" dirty="0" smtClean="0">
                <a:latin typeface="Georgia" panose="02040502050405020303" pitchFamily="18" charset="0"/>
              </a:rPr>
              <a:t>.</a:t>
            </a:r>
            <a:r>
              <a:rPr lang="ru-RU" b="1" dirty="0" smtClean="0">
                <a:latin typeface="Georgia" panose="02040502050405020303" pitchFamily="18" charset="0"/>
              </a:rPr>
              <a:t> (Наредбата)</a:t>
            </a:r>
          </a:p>
          <a:p>
            <a:pPr algn="just"/>
            <a:r>
              <a:rPr lang="ru-RU" dirty="0">
                <a:latin typeface="Georgia" panose="02040502050405020303" pitchFamily="18" charset="0"/>
              </a:rPr>
              <a:t>* </a:t>
            </a:r>
            <a:r>
              <a:rPr lang="ru-RU" sz="2200" i="1" dirty="0">
                <a:latin typeface="Georgia" panose="02040502050405020303" pitchFamily="18" charset="0"/>
              </a:rPr>
              <a:t>Приложение № 1 към чл. 2, ал. 1 възпроизвежда посочените Насоки на </a:t>
            </a:r>
            <a:r>
              <a:rPr lang="ru-RU" sz="2200" i="1" dirty="0" smtClean="0">
                <a:latin typeface="Georgia" panose="02040502050405020303" pitchFamily="18" charset="0"/>
              </a:rPr>
              <a:t>Европейската </a:t>
            </a:r>
            <a:r>
              <a:rPr lang="ru-RU" sz="2200" i="1" dirty="0">
                <a:latin typeface="Georgia" panose="02040502050405020303" pitchFamily="18" charset="0"/>
              </a:rPr>
              <a:t>комисия за определяне на финансови корекции, които следва да </a:t>
            </a:r>
            <a:r>
              <a:rPr lang="ru-RU" sz="2200" i="1" dirty="0" smtClean="0">
                <a:latin typeface="Georgia" panose="02040502050405020303" pitchFamily="18" charset="0"/>
              </a:rPr>
              <a:t>бъдат </a:t>
            </a:r>
            <a:r>
              <a:rPr lang="ru-RU" sz="2200" i="1" dirty="0">
                <a:latin typeface="Georgia" panose="02040502050405020303" pitchFamily="18" charset="0"/>
              </a:rPr>
              <a:t>извършвани върху финансираните от Съюза разходи в рамките на </a:t>
            </a:r>
            <a:r>
              <a:rPr lang="ru-RU" sz="2200" i="1" dirty="0" smtClean="0">
                <a:latin typeface="Georgia" panose="02040502050405020303" pitchFamily="18" charset="0"/>
              </a:rPr>
              <a:t>споделеното </a:t>
            </a:r>
            <a:r>
              <a:rPr lang="ru-RU" sz="2200" i="1" dirty="0">
                <a:latin typeface="Georgia" panose="02040502050405020303" pitchFamily="18" charset="0"/>
              </a:rPr>
              <a:t>управление в случай на неспазване на правилата за възлагане на </a:t>
            </a:r>
            <a:r>
              <a:rPr lang="ru-RU" sz="2200" i="1" dirty="0" smtClean="0">
                <a:latin typeface="Georgia" panose="02040502050405020303" pitchFamily="18" charset="0"/>
              </a:rPr>
              <a:t>обществени </a:t>
            </a:r>
            <a:r>
              <a:rPr lang="ru-RU" sz="2200" i="1" dirty="0">
                <a:latin typeface="Georgia" panose="02040502050405020303" pitchFamily="18" charset="0"/>
              </a:rPr>
              <a:t>поръчки. Предвид обстоятелството, че Насоките не са </a:t>
            </a:r>
            <a:r>
              <a:rPr lang="ru-RU" sz="2200" i="1" dirty="0" smtClean="0">
                <a:latin typeface="Georgia" panose="02040502050405020303" pitchFamily="18" charset="0"/>
              </a:rPr>
              <a:t>изменяни с последното изменение на Наредбата са направени промени, </a:t>
            </a:r>
            <a:r>
              <a:rPr lang="ru-RU" sz="2200" i="1" dirty="0">
                <a:latin typeface="Georgia" panose="02040502050405020303" pitchFamily="18" charset="0"/>
              </a:rPr>
              <a:t>свързани </a:t>
            </a:r>
            <a:r>
              <a:rPr lang="ru-RU" sz="2200" i="1" dirty="0" smtClean="0">
                <a:latin typeface="Georgia" panose="02040502050405020303" pitchFamily="18" charset="0"/>
              </a:rPr>
              <a:t>с </a:t>
            </a:r>
            <a:r>
              <a:rPr lang="ru-RU" sz="2200" i="1" dirty="0">
                <a:latin typeface="Georgia" panose="02040502050405020303" pitchFamily="18" charset="0"/>
              </a:rPr>
              <a:t>прецизиране на съставите на </a:t>
            </a:r>
            <a:r>
              <a:rPr lang="ru-RU" sz="2200" i="1" dirty="0" smtClean="0">
                <a:latin typeface="Georgia" panose="02040502050405020303" pitchFamily="18" charset="0"/>
              </a:rPr>
              <a:t>нарушенията</a:t>
            </a:r>
            <a:r>
              <a:rPr lang="ru-RU" sz="2200" i="1" dirty="0">
                <a:latin typeface="Georgia" panose="02040502050405020303" pitchFamily="18" charset="0"/>
              </a:rPr>
              <a:t>, като се указва, че същите касаят и процедурите за избор с </a:t>
            </a:r>
            <a:r>
              <a:rPr lang="ru-RU" sz="2200" i="1" dirty="0" smtClean="0">
                <a:latin typeface="Georgia" panose="02040502050405020303" pitchFamily="18" charset="0"/>
              </a:rPr>
              <a:t>публична </a:t>
            </a:r>
            <a:r>
              <a:rPr lang="ru-RU" sz="2200" i="1" dirty="0">
                <a:latin typeface="Georgia" panose="02040502050405020303" pitchFamily="18" charset="0"/>
              </a:rPr>
              <a:t>покана, и са включени препратки към приложимите </a:t>
            </a:r>
            <a:r>
              <a:rPr lang="ru-RU" sz="2200" i="1" dirty="0" smtClean="0">
                <a:latin typeface="Georgia" panose="02040502050405020303" pitchFamily="18" charset="0"/>
              </a:rPr>
              <a:t>подзаконови нормативни </a:t>
            </a:r>
            <a:r>
              <a:rPr lang="ru-RU" sz="2200" i="1" dirty="0">
                <a:latin typeface="Georgia" panose="02040502050405020303" pitchFamily="18" charset="0"/>
              </a:rPr>
              <a:t>актове</a:t>
            </a:r>
            <a:r>
              <a:rPr lang="ru-RU" sz="2200" i="1" dirty="0" smtClean="0">
                <a:latin typeface="Georgia" panose="02040502050405020303" pitchFamily="18" charset="0"/>
              </a:rPr>
              <a:t>. Направени са и други съществени промени по отношение на индикаторите, актуализиране препратките към приложимите регламенти и др.</a:t>
            </a:r>
            <a:endParaRPr lang="en-US" sz="2200" i="1" dirty="0">
              <a:latin typeface="Georgia" panose="02040502050405020303" pitchFamily="18"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51"/>
            <a:ext cx="3035456" cy="927148"/>
          </a:xfrm>
          <a:prstGeom prst="rect">
            <a:avLst/>
          </a:prstGeom>
        </p:spPr>
      </p:pic>
    </p:spTree>
    <p:extLst>
      <p:ext uri="{BB962C8B-B14F-4D97-AF65-F5344CB8AC3E}">
        <p14:creationId xmlns:p14="http://schemas.microsoft.com/office/powerpoint/2010/main" val="1184475756"/>
      </p:ext>
    </p:extLst>
  </p:cSld>
  <p:clrMapOvr>
    <a:masterClrMapping/>
  </p:clrMapOvr>
  <p:timing>
    <p:tnLst>
      <p:par>
        <p:cTn id="1" dur="indefinite" restart="never" nodeType="tmRoot"/>
      </p:par>
    </p:tn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15280</Words>
  <Application>Microsoft Office PowerPoint</Application>
  <PresentationFormat>Widescreen</PresentationFormat>
  <Paragraphs>437</Paragraphs>
  <Slides>75</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75</vt:i4>
      </vt:variant>
    </vt:vector>
  </HeadingPairs>
  <TitlesOfParts>
    <vt:vector size="85" baseType="lpstr">
      <vt:lpstr>-apple-system</vt:lpstr>
      <vt:lpstr>Arial</vt:lpstr>
      <vt:lpstr>Calibri</vt:lpstr>
      <vt:lpstr>Calibri Light</vt:lpstr>
      <vt:lpstr>Corbel</vt:lpstr>
      <vt:lpstr>Georgia</vt:lpstr>
      <vt:lpstr>Segoe UI Semilight</vt:lpstr>
      <vt:lpstr>Times New Roman</vt:lpstr>
      <vt:lpstr>Wingdings</vt:lpstr>
      <vt:lpstr>Metropolitan</vt:lpstr>
      <vt:lpstr>PowerPoint Presentation</vt:lpstr>
      <vt:lpstr> Понятие за нередност</vt:lpstr>
      <vt:lpstr> Законодателни актове</vt:lpstr>
      <vt:lpstr>PowerPoint Presentation</vt:lpstr>
      <vt:lpstr>PowerPoint Presentation</vt:lpstr>
      <vt:lpstr>PowerPoint Presentation</vt:lpstr>
      <vt:lpstr> Къде най-често се установяват грешки при възлагането: </vt:lpstr>
      <vt:lpstr>Определяне на реда за възлагане. Често допускани грешки</vt:lpstr>
      <vt:lpstr>Типове нередности</vt:lpstr>
      <vt:lpstr>Нередности по Приложение №1 към чл.2, ал.1 от Наредбата за посочване на нередности </vt:lpstr>
      <vt:lpstr> Нарушения по т. 1 от Приложение № 1 от Наредбата за посочване на нередностите.  Липса на публикуване на обявление за обществена поръчка/публична покана или неоснователно директно възлагане (т.е. Незаконосъобразен избор на процедура на договаряне без предварително обявление, договаряне без предварителна покана за участие, договаряне без публикуване на обявление за поръчка, пряко договаряне). </vt:lpstr>
      <vt:lpstr>Избор на ред за възлагане и вид процедура. Преглед на основанията за избор на процедури на договаряне</vt:lpstr>
      <vt:lpstr>Избор на ред за възлагане и вид процедура.  Преглед на основанията за избор на процедури на договаряне </vt:lpstr>
      <vt:lpstr>Избор на ред за възлагане и вид процедура. Преглед на основанията за избор на процедури на договаряне</vt:lpstr>
      <vt:lpstr>Избор на ред за възлагане и вид процедура. Преглед на основанията за избор на процедури на договаряне</vt:lpstr>
      <vt:lpstr>Нарушения по т.2  от Приложение №1 към Наредбата за посочване на нередности. Незаконосъобразно разделяне на поръчки за строителство/услуги/ доставки на части. </vt:lpstr>
      <vt:lpstr>Избор на ред за възлагане и вид процедура Разделено възлагане по чл. 21, ал. 6 от ЗОП </vt:lpstr>
      <vt:lpstr>Избор на ред за възлагане и вид процедура Разделено възлагане. Практика</vt:lpstr>
      <vt:lpstr>Избор на ред за възлагане и вид процедура Разделено възлагане. Практика</vt:lpstr>
      <vt:lpstr>Нередност по т.3 от Приложение № 1 от Наредбата.  Липса на обосновка за неразделяне на предмета на поръчката на обособени позиции. </vt:lpstr>
      <vt:lpstr>Нередност по т.4 - т.4.1. и т.4.2. от Приложение № 1 от Наредбата . Незаконосъобразни срокове за получаване на оферти или срокове за получаване на заявления за участие.   Липса на удължаване на обявените срокове за получаване на оферти или заявления за участие при съществени изменения в условията по обявената обществена поръчка.  </vt:lpstr>
      <vt:lpstr>Грешки при подготовката на обявление и документация за обществена поръчка/процедура за избор с публична покана</vt:lpstr>
      <vt:lpstr>Нередност по т.10 - т.11. от Приложение № 1 от Наредбата</vt:lpstr>
      <vt:lpstr>Нередност по т.10 - т.11. от Приложение № 1 от Наредбата Критерии за подбор и документи за доказването им</vt:lpstr>
      <vt:lpstr>Критерии за подбор и документи за доказването им</vt:lpstr>
      <vt:lpstr>Нередност по т.10 - т.11. от Приложение № 1 от Наредбата Критерии за подбор и документи за доказването им</vt:lpstr>
      <vt:lpstr>Нередност по т.10 - т.11. от Приложение № 1 от Наредбата Критерии за подбор и документи за доказването им</vt:lpstr>
      <vt:lpstr>Нередност по т.10 - т.11. от Приложение № 1 от Наредбата Критерии за подбор и документи за доказването им</vt:lpstr>
      <vt:lpstr>Критерии за подбор и документи за доказването им. Изключения</vt:lpstr>
      <vt:lpstr>Критерии за подбор и документи за доказването им.  Длъжен ли е възложителят да поставя критерии за подбор? </vt:lpstr>
      <vt:lpstr>Критерии за подбор и документи за доказването им. Практика. Ограничително условие за застраховка „Професионална отговорност” по отношение на категорията.</vt:lpstr>
      <vt:lpstr>Критерии за подбор и документи за доказването им.  Практика. Опит</vt:lpstr>
      <vt:lpstr>Критерии за подбор и документи за доказването им.  Практика.  Ограничително условие за вписване в Централния професионален регистър на строителя (ЦПРС) по отношение на обединения: </vt:lpstr>
      <vt:lpstr>Критерии за подбор и документи за доказването им.  Практика.  Оборот </vt:lpstr>
      <vt:lpstr>Критерии за подбор и документи за доказването им.  Практика.  Ограничително условие относно екипа за изпълнение на договора</vt:lpstr>
      <vt:lpstr>Критерии за подбор и документи за доказването им.  Други ограничителни изисквания</vt:lpstr>
      <vt:lpstr>Критерии за подбор и документи за доказването им.  Други ограничителни изисквания</vt:lpstr>
      <vt:lpstr>Критерии за подбор и документи за доказването им.  Други ограничителни изисквания</vt:lpstr>
      <vt:lpstr>Критерии за подбор и документи за доказването им.  Други ограничителни изисквания</vt:lpstr>
      <vt:lpstr>Други ограничителни изисквания</vt:lpstr>
      <vt:lpstr>Други ограничителни изисквания</vt:lpstr>
      <vt:lpstr>Други ограничителни изисквания</vt:lpstr>
      <vt:lpstr>Критерии за възлагане – чл. 70 от ЗОП</vt:lpstr>
      <vt:lpstr>Грешки при оценяване на офертите</vt:lpstr>
      <vt:lpstr>Критерии за възлагане – чл. 70 от ЗОП Практика</vt:lpstr>
      <vt:lpstr>Критерии за възлагане – чл. 70 от ЗОП Практика</vt:lpstr>
      <vt:lpstr>Нарушение по т. 14 от Наредбата за посочване на нередностите.  Критериите за подбор или техническите спецификации са променени след отварянето на офертите или са приложени неправилно.</vt:lpstr>
      <vt:lpstr>Избор на изпълнител, който не отговаря на изискванията на възложителя:</vt:lpstr>
      <vt:lpstr> Избор на изпълнител, който не отговаря на изискванията на възложителя:</vt:lpstr>
      <vt:lpstr> Нарушение по т. 23 от Приложение 1 от Наредбата. Съединени преюдициални дела С-441/22 и С-443/22</vt:lpstr>
      <vt:lpstr>Незаконосъобразно изменение на договора за обществена поръчка</vt:lpstr>
      <vt:lpstr>Незаконосъобразно изменение на договора за обществена поръчка</vt:lpstr>
      <vt:lpstr>Незаконосъобразно изменение на договора за обществена поръчка</vt:lpstr>
      <vt:lpstr>Незаконосъобразно изменение на договора за обществена поръчка</vt:lpstr>
      <vt:lpstr>Нарушение на принципа за добро финансово управление:</vt:lpstr>
      <vt:lpstr>Нарушение на принципа за добро финансово управление:</vt:lpstr>
      <vt:lpstr>Конфликт на интереси</vt:lpstr>
      <vt:lpstr>Конфликт на интереси</vt:lpstr>
      <vt:lpstr>Конфликт на интереси</vt:lpstr>
      <vt:lpstr> Конфликт на интереси</vt:lpstr>
      <vt:lpstr>ВЪЗМОЖНИ МЕРКИ ЗА ПРЕДОТВРАТЯВАНЕ И ПРЕОДОЛЯВАНЕ НА КОНФЛИКТИ НА ИНТЕРЕСИ</vt:lpstr>
      <vt:lpstr>Конфликт на интереси. Свързаност между дружеството, изготвило проектното предложение и лицето, изпълнител по ОП</vt:lpstr>
      <vt:lpstr>Конфликт на интереси. Свързаност между дружеството, изготвило проектното предложение и лицето, изпълнител по ОП чрез експерти</vt:lpstr>
      <vt:lpstr>Конфликт на интереси. Свързаност между бенефициер и изпълнител по договор чрез експерти и търговско дружество</vt:lpstr>
      <vt:lpstr>Конфликт на интереси. Свързаност между бенефициер – работодател и изпълнител по трудов договор</vt:lpstr>
      <vt:lpstr>Конфликт на интереси. Свързаност между бенефициер – възложител и изпълнител по договор за услуга</vt:lpstr>
      <vt:lpstr>Конфликт на интереси. Свързаност между бенефициер – възложител и изпълнител по договор за услуга</vt:lpstr>
      <vt:lpstr> Определяне размера на финансова корекция</vt:lpstr>
      <vt:lpstr>Определяне размера на финансова корекция</vt:lpstr>
      <vt:lpstr>Определяне размера на финансова корекция</vt:lpstr>
      <vt:lpstr>Администриране на сигнали за нередности.  Общи условия</vt:lpstr>
      <vt:lpstr>Администриране на сигнали за нередности. Срокове</vt:lpstr>
      <vt:lpstr>Администриране на сигнали за нередности.  Срокове</vt:lpstr>
      <vt:lpstr>Администриране на сигнали за нередности.  Приключване</vt:lpstr>
      <vt:lpstr>      Благодаря Ви!</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2023-10-31T15:35:00Z</dcterms:created>
  <dcterms:modified xsi:type="dcterms:W3CDTF">2025-04-25T06:24:42Z</dcterms:modified>
</cp:coreProperties>
</file>